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8288000" cy="10287000"/>
  <p:notesSz cx="6858000" cy="9144000"/>
  <p:embeddedFontLst>
    <p:embeddedFont>
      <p:font typeface="Cormorant Garamond Bold Italics" panose="020B0604020202020204" charset="0"/>
      <p:regular r:id="rId22"/>
    </p:embeddedFont>
    <p:embeddedFont>
      <p:font typeface="Poppins" panose="00000500000000000000" pitchFamily="2" charset="0"/>
      <p:regular r:id="rId23"/>
      <p:bold r:id="rId24"/>
      <p:italic r:id="rId25"/>
      <p:boldItalic r:id="rId26"/>
    </p:embeddedFont>
    <p:embeddedFont>
      <p:font typeface="Poppins Bold" panose="00000800000000000000" pitchFamily="2" charset="0"/>
      <p:regular r:id="rId27"/>
      <p:bold r:id="rId28"/>
    </p:embeddedFont>
    <p:embeddedFont>
      <p:font typeface="Poppins Bold Italics" panose="020B0604020202020204" charset="0"/>
      <p:regular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936E0BF-288E-CE7C-D0CF-A4F5EA8477F0}" v="12" dt="2024-12-02T02:56:41.060"/>
    <p1510:client id="{DC09B4A4-337B-B532-1716-158DFBCEEDFE}" v="10" dt="2024-12-02T21:44:23.61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5" d="100"/>
          <a:sy n="55" d="100"/>
        </p:scale>
        <p:origin x="658" y="3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04" r="-2204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665877" y="2417601"/>
            <a:ext cx="14956245" cy="44451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507"/>
              </a:lnSpc>
            </a:pPr>
            <a:r>
              <a:rPr lang="en-US" sz="11507" b="1" i="1">
                <a:solidFill>
                  <a:srgbClr val="2D3880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Healthcare Clinic Patient Management System</a:t>
            </a:r>
          </a:p>
          <a:p>
            <a:pPr marL="0" lvl="0" indent="0" algn="l">
              <a:lnSpc>
                <a:spcPts val="11507"/>
              </a:lnSpc>
            </a:pPr>
            <a:endParaRPr lang="en-US" sz="11507" b="1" i="1">
              <a:solidFill>
                <a:srgbClr val="2D3880"/>
              </a:solidFill>
              <a:latin typeface="Cormorant Garamond Bold Italics"/>
              <a:ea typeface="Cormorant Garamond Bold Italics"/>
              <a:cs typeface="Cormorant Garamond Bold Italics"/>
              <a:sym typeface="Cormorant Garamond Bold Italics"/>
            </a:endParaRPr>
          </a:p>
        </p:txBody>
      </p:sp>
      <p:sp>
        <p:nvSpPr>
          <p:cNvPr id="4" name="Freeform 4"/>
          <p:cNvSpPr/>
          <p:nvPr/>
        </p:nvSpPr>
        <p:spPr>
          <a:xfrm rot="-10800000">
            <a:off x="12214894" y="0"/>
            <a:ext cx="6073106" cy="5476837"/>
          </a:xfrm>
          <a:custGeom>
            <a:avLst/>
            <a:gdLst/>
            <a:ahLst/>
            <a:cxnLst/>
            <a:rect l="l" t="t" r="r" b="b"/>
            <a:pathLst>
              <a:path w="6073106" h="5476837">
                <a:moveTo>
                  <a:pt x="0" y="0"/>
                </a:moveTo>
                <a:lnTo>
                  <a:pt x="6073106" y="0"/>
                </a:lnTo>
                <a:lnTo>
                  <a:pt x="6073106" y="5476837"/>
                </a:lnTo>
                <a:lnTo>
                  <a:pt x="0" y="54768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0" y="4810163"/>
            <a:ext cx="6073106" cy="5476837"/>
          </a:xfrm>
          <a:custGeom>
            <a:avLst/>
            <a:gdLst/>
            <a:ahLst/>
            <a:cxnLst/>
            <a:rect l="l" t="t" r="r" b="b"/>
            <a:pathLst>
              <a:path w="6073106" h="5476837">
                <a:moveTo>
                  <a:pt x="0" y="0"/>
                </a:moveTo>
                <a:lnTo>
                  <a:pt x="6073106" y="0"/>
                </a:lnTo>
                <a:lnTo>
                  <a:pt x="6073106" y="5476837"/>
                </a:lnTo>
                <a:lnTo>
                  <a:pt x="0" y="54768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427352" y="5790661"/>
            <a:ext cx="15860648" cy="15769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808"/>
              </a:lnSpc>
            </a:pPr>
            <a:r>
              <a:rPr lang="en-US" sz="4808" i="1" dirty="0">
                <a:solidFill>
                  <a:srgbClr val="2D3880"/>
                </a:solidFill>
                <a:latin typeface="Poppins" panose="00000500000000000000" pitchFamily="2" charset="0"/>
                <a:ea typeface="Antic Italics"/>
                <a:cs typeface="Poppins" panose="00000500000000000000" pitchFamily="2" charset="0"/>
                <a:sym typeface="Antic Italics"/>
              </a:rPr>
              <a:t>A Comprehensive Database Management Solution</a:t>
            </a:r>
          </a:p>
          <a:p>
            <a:pPr marL="0" lvl="0" indent="0" algn="l">
              <a:lnSpc>
                <a:spcPts val="8208"/>
              </a:lnSpc>
            </a:pPr>
            <a:endParaRPr lang="en-US" sz="4808" i="1" dirty="0">
              <a:solidFill>
                <a:srgbClr val="2D3880"/>
              </a:solidFill>
              <a:latin typeface="Poppins" panose="00000500000000000000" pitchFamily="2" charset="0"/>
              <a:ea typeface="Antic Italics"/>
              <a:cs typeface="Poppins" panose="00000500000000000000" pitchFamily="2" charset="0"/>
              <a:sym typeface="Antic Italics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1818664" y="7028815"/>
            <a:ext cx="4213369" cy="2743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2D3880"/>
                </a:solidFill>
                <a:latin typeface="Poppins"/>
                <a:ea typeface="Poppins"/>
                <a:cs typeface="Poppins"/>
                <a:sym typeface="Poppins"/>
              </a:rPr>
              <a:t>PRESENTED BY:GROUP 4</a:t>
            </a:r>
          </a:p>
          <a:p>
            <a:pPr algn="l"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2D388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</a:p>
          <a:p>
            <a:pPr algn="l"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2D3880"/>
                </a:solidFill>
                <a:latin typeface="Poppins"/>
                <a:ea typeface="Poppins"/>
                <a:cs typeface="Poppins"/>
                <a:sym typeface="Poppins"/>
              </a:rPr>
              <a:t>SIDDHARTH BAHEKAR</a:t>
            </a:r>
          </a:p>
          <a:p>
            <a:pPr algn="l"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2D3880"/>
                </a:solidFill>
                <a:latin typeface="Poppins"/>
                <a:ea typeface="Poppins"/>
                <a:cs typeface="Poppins"/>
                <a:sym typeface="Poppins"/>
              </a:rPr>
              <a:t> RACHITA SHAH</a:t>
            </a:r>
          </a:p>
          <a:p>
            <a:pPr algn="l"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2D3880"/>
                </a:solidFill>
                <a:latin typeface="Poppins"/>
                <a:ea typeface="Poppins"/>
                <a:cs typeface="Poppins"/>
                <a:sym typeface="Poppins"/>
              </a:rPr>
              <a:t> CHITRA PERIYA</a:t>
            </a:r>
          </a:p>
          <a:p>
            <a:pPr algn="l"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2D3880"/>
                </a:solidFill>
                <a:latin typeface="Poppins"/>
                <a:ea typeface="Poppins"/>
                <a:cs typeface="Poppins"/>
                <a:sym typeface="Poppins"/>
              </a:rPr>
              <a:t> VEDANT UKIRDE</a:t>
            </a:r>
          </a:p>
        </p:txBody>
      </p:sp>
      <p:sp>
        <p:nvSpPr>
          <p:cNvPr id="8" name="Freeform 8"/>
          <p:cNvSpPr/>
          <p:nvPr/>
        </p:nvSpPr>
        <p:spPr>
          <a:xfrm>
            <a:off x="17259300" y="9258300"/>
            <a:ext cx="1028700" cy="1028700"/>
          </a:xfrm>
          <a:custGeom>
            <a:avLst/>
            <a:gdLst/>
            <a:ahLst/>
            <a:cxnLst/>
            <a:rect l="l" t="t" r="r" b="b"/>
            <a:pathLst>
              <a:path w="1028700" h="1028700">
                <a:moveTo>
                  <a:pt x="0" y="0"/>
                </a:moveTo>
                <a:lnTo>
                  <a:pt x="1028700" y="0"/>
                </a:lnTo>
                <a:lnTo>
                  <a:pt x="1028700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04" r="-2204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911326"/>
            <a:chOff x="0" y="0"/>
            <a:chExt cx="4816593" cy="50339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503395"/>
            </a:xfrm>
            <a:custGeom>
              <a:avLst/>
              <a:gdLst/>
              <a:ahLst/>
              <a:cxnLst/>
              <a:rect l="l" t="t" r="r" b="b"/>
              <a:pathLst>
                <a:path w="4816592" h="503395">
                  <a:moveTo>
                    <a:pt x="0" y="0"/>
                  </a:moveTo>
                  <a:lnTo>
                    <a:pt x="4816592" y="0"/>
                  </a:lnTo>
                  <a:lnTo>
                    <a:pt x="4816592" y="503395"/>
                  </a:lnTo>
                  <a:lnTo>
                    <a:pt x="0" y="503395"/>
                  </a:lnTo>
                  <a:close/>
                </a:path>
              </a:pathLst>
            </a:custGeom>
            <a:solidFill>
              <a:srgbClr val="598196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90500"/>
              <a:ext cx="4816593" cy="6938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9659"/>
                </a:lnSpc>
              </a:pPr>
              <a:r>
                <a:rPr lang="en-US" sz="6899" b="1" i="1">
                  <a:solidFill>
                    <a:srgbClr val="FFFFFF"/>
                  </a:solidFill>
                  <a:latin typeface="Poppins Bold Italics"/>
                  <a:ea typeface="Poppins Bold Italics"/>
                  <a:cs typeface="Poppins Bold Italics"/>
                  <a:sym typeface="Poppins Bold Italics"/>
                </a:rPr>
                <a:t>QUERIES - VIEW</a:t>
              </a:r>
            </a:p>
          </p:txBody>
        </p:sp>
      </p:grpSp>
      <p:sp>
        <p:nvSpPr>
          <p:cNvPr id="6" name="Freeform 6"/>
          <p:cNvSpPr/>
          <p:nvPr/>
        </p:nvSpPr>
        <p:spPr>
          <a:xfrm>
            <a:off x="17259300" y="9258300"/>
            <a:ext cx="1028700" cy="1028700"/>
          </a:xfrm>
          <a:custGeom>
            <a:avLst/>
            <a:gdLst/>
            <a:ahLst/>
            <a:cxnLst/>
            <a:rect l="l" t="t" r="r" b="b"/>
            <a:pathLst>
              <a:path w="1028700" h="1028700">
                <a:moveTo>
                  <a:pt x="0" y="0"/>
                </a:moveTo>
                <a:lnTo>
                  <a:pt x="1028700" y="0"/>
                </a:lnTo>
                <a:lnTo>
                  <a:pt x="1028700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47732" y="3144725"/>
            <a:ext cx="7080797" cy="6113575"/>
          </a:xfrm>
          <a:custGeom>
            <a:avLst/>
            <a:gdLst/>
            <a:ahLst/>
            <a:cxnLst/>
            <a:rect l="l" t="t" r="r" b="b"/>
            <a:pathLst>
              <a:path w="7080797" h="6113575">
                <a:moveTo>
                  <a:pt x="0" y="0"/>
                </a:moveTo>
                <a:lnTo>
                  <a:pt x="7080798" y="0"/>
                </a:lnTo>
                <a:lnTo>
                  <a:pt x="7080798" y="6113575"/>
                </a:lnTo>
                <a:lnTo>
                  <a:pt x="0" y="611357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7444556" y="4154812"/>
            <a:ext cx="10843444" cy="4093400"/>
          </a:xfrm>
          <a:custGeom>
            <a:avLst/>
            <a:gdLst/>
            <a:ahLst/>
            <a:cxnLst/>
            <a:rect l="l" t="t" r="r" b="b"/>
            <a:pathLst>
              <a:path w="10843444" h="4093400">
                <a:moveTo>
                  <a:pt x="0" y="0"/>
                </a:moveTo>
                <a:lnTo>
                  <a:pt x="10843444" y="0"/>
                </a:lnTo>
                <a:lnTo>
                  <a:pt x="10843444" y="4093401"/>
                </a:lnTo>
                <a:lnTo>
                  <a:pt x="0" y="409340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0" y="2048421"/>
            <a:ext cx="6518969" cy="566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400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• </a:t>
            </a:r>
            <a:r>
              <a:rPr lang="en-US" sz="3400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PatientMedicalHistory</a:t>
            </a:r>
            <a:r>
              <a:rPr lang="en-US" sz="3400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View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04" r="-2204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911326"/>
            <a:chOff x="0" y="0"/>
            <a:chExt cx="4816593" cy="50339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503395"/>
            </a:xfrm>
            <a:custGeom>
              <a:avLst/>
              <a:gdLst/>
              <a:ahLst/>
              <a:cxnLst/>
              <a:rect l="l" t="t" r="r" b="b"/>
              <a:pathLst>
                <a:path w="4816592" h="503395">
                  <a:moveTo>
                    <a:pt x="0" y="0"/>
                  </a:moveTo>
                  <a:lnTo>
                    <a:pt x="4816592" y="0"/>
                  </a:lnTo>
                  <a:lnTo>
                    <a:pt x="4816592" y="503395"/>
                  </a:lnTo>
                  <a:lnTo>
                    <a:pt x="0" y="503395"/>
                  </a:lnTo>
                  <a:close/>
                </a:path>
              </a:pathLst>
            </a:custGeom>
            <a:solidFill>
              <a:srgbClr val="598196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90500"/>
              <a:ext cx="4816593" cy="6938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9659"/>
                </a:lnSpc>
              </a:pPr>
              <a:r>
                <a:rPr lang="en-US" sz="6899" b="1" i="1">
                  <a:solidFill>
                    <a:srgbClr val="FFFFFF"/>
                  </a:solidFill>
                  <a:latin typeface="Poppins Bold Italics"/>
                  <a:ea typeface="Poppins Bold Italics"/>
                  <a:cs typeface="Poppins Bold Italics"/>
                  <a:sym typeface="Poppins Bold Italics"/>
                </a:rPr>
                <a:t>QUERIES - CURSOR</a:t>
              </a:r>
            </a:p>
          </p:txBody>
        </p:sp>
      </p:grpSp>
      <p:sp>
        <p:nvSpPr>
          <p:cNvPr id="6" name="Freeform 6"/>
          <p:cNvSpPr/>
          <p:nvPr/>
        </p:nvSpPr>
        <p:spPr>
          <a:xfrm>
            <a:off x="17259300" y="9258300"/>
            <a:ext cx="1028700" cy="1028700"/>
          </a:xfrm>
          <a:custGeom>
            <a:avLst/>
            <a:gdLst/>
            <a:ahLst/>
            <a:cxnLst/>
            <a:rect l="l" t="t" r="r" b="b"/>
            <a:pathLst>
              <a:path w="1028700" h="1028700">
                <a:moveTo>
                  <a:pt x="0" y="0"/>
                </a:moveTo>
                <a:lnTo>
                  <a:pt x="1028700" y="0"/>
                </a:lnTo>
                <a:lnTo>
                  <a:pt x="1028700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839036" y="2833916"/>
            <a:ext cx="7926554" cy="6724272"/>
          </a:xfrm>
          <a:custGeom>
            <a:avLst/>
            <a:gdLst/>
            <a:ahLst/>
            <a:cxnLst/>
            <a:rect l="l" t="t" r="r" b="b"/>
            <a:pathLst>
              <a:path w="7926554" h="6724272">
                <a:moveTo>
                  <a:pt x="0" y="0"/>
                </a:moveTo>
                <a:lnTo>
                  <a:pt x="7926555" y="0"/>
                </a:lnTo>
                <a:lnTo>
                  <a:pt x="7926555" y="6724272"/>
                </a:lnTo>
                <a:lnTo>
                  <a:pt x="0" y="67242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9597716" y="2833916"/>
            <a:ext cx="7204155" cy="6424384"/>
          </a:xfrm>
          <a:custGeom>
            <a:avLst/>
            <a:gdLst/>
            <a:ahLst/>
            <a:cxnLst/>
            <a:rect l="l" t="t" r="r" b="b"/>
            <a:pathLst>
              <a:path w="7204155" h="6424384">
                <a:moveTo>
                  <a:pt x="0" y="0"/>
                </a:moveTo>
                <a:lnTo>
                  <a:pt x="7204154" y="0"/>
                </a:lnTo>
                <a:lnTo>
                  <a:pt x="7204154" y="6424384"/>
                </a:lnTo>
                <a:lnTo>
                  <a:pt x="0" y="642438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0" y="2048421"/>
            <a:ext cx="7717882" cy="1128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400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• Patient Bill Summary Cursor</a:t>
            </a:r>
          </a:p>
          <a:p>
            <a:pPr algn="ctr">
              <a:lnSpc>
                <a:spcPts val="4480"/>
              </a:lnSpc>
              <a:spcBef>
                <a:spcPct val="0"/>
              </a:spcBef>
            </a:pPr>
            <a:endParaRPr lang="en-US" sz="3400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04" r="-2204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911326"/>
            <a:chOff x="0" y="0"/>
            <a:chExt cx="4816593" cy="50339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503395"/>
            </a:xfrm>
            <a:custGeom>
              <a:avLst/>
              <a:gdLst/>
              <a:ahLst/>
              <a:cxnLst/>
              <a:rect l="l" t="t" r="r" b="b"/>
              <a:pathLst>
                <a:path w="4816592" h="503395">
                  <a:moveTo>
                    <a:pt x="0" y="0"/>
                  </a:moveTo>
                  <a:lnTo>
                    <a:pt x="4816592" y="0"/>
                  </a:lnTo>
                  <a:lnTo>
                    <a:pt x="4816592" y="503395"/>
                  </a:lnTo>
                  <a:lnTo>
                    <a:pt x="0" y="503395"/>
                  </a:lnTo>
                  <a:close/>
                </a:path>
              </a:pathLst>
            </a:custGeom>
            <a:solidFill>
              <a:srgbClr val="598196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90500"/>
              <a:ext cx="4816593" cy="6938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9659"/>
                </a:lnSpc>
              </a:pPr>
              <a:r>
                <a:rPr lang="en-US" sz="6899" b="1" i="1">
                  <a:solidFill>
                    <a:srgbClr val="FFFFFF"/>
                  </a:solidFill>
                  <a:latin typeface="Poppins Bold Italics"/>
                  <a:ea typeface="Poppins Bold Italics"/>
                  <a:cs typeface="Poppins Bold Italics"/>
                  <a:sym typeface="Poppins Bold Italics"/>
                </a:rPr>
                <a:t>QUERIES - FUNCTION</a:t>
              </a:r>
            </a:p>
          </p:txBody>
        </p:sp>
      </p:grpSp>
      <p:sp>
        <p:nvSpPr>
          <p:cNvPr id="6" name="Freeform 6"/>
          <p:cNvSpPr/>
          <p:nvPr/>
        </p:nvSpPr>
        <p:spPr>
          <a:xfrm>
            <a:off x="17259300" y="9258300"/>
            <a:ext cx="1028700" cy="1028700"/>
          </a:xfrm>
          <a:custGeom>
            <a:avLst/>
            <a:gdLst/>
            <a:ahLst/>
            <a:cxnLst/>
            <a:rect l="l" t="t" r="r" b="b"/>
            <a:pathLst>
              <a:path w="1028700" h="1028700">
                <a:moveTo>
                  <a:pt x="0" y="0"/>
                </a:moveTo>
                <a:lnTo>
                  <a:pt x="1028700" y="0"/>
                </a:lnTo>
                <a:lnTo>
                  <a:pt x="1028700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594514" y="2833916"/>
            <a:ext cx="8041633" cy="6424384"/>
          </a:xfrm>
          <a:custGeom>
            <a:avLst/>
            <a:gdLst/>
            <a:ahLst/>
            <a:cxnLst/>
            <a:rect l="l" t="t" r="r" b="b"/>
            <a:pathLst>
              <a:path w="8041633" h="6424384">
                <a:moveTo>
                  <a:pt x="0" y="0"/>
                </a:moveTo>
                <a:lnTo>
                  <a:pt x="8041633" y="0"/>
                </a:lnTo>
                <a:lnTo>
                  <a:pt x="8041633" y="6424384"/>
                </a:lnTo>
                <a:lnTo>
                  <a:pt x="0" y="642438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9144000" y="2833916"/>
            <a:ext cx="7781989" cy="6424384"/>
          </a:xfrm>
          <a:custGeom>
            <a:avLst/>
            <a:gdLst/>
            <a:ahLst/>
            <a:cxnLst/>
            <a:rect l="l" t="t" r="r" b="b"/>
            <a:pathLst>
              <a:path w="7781989" h="6424384">
                <a:moveTo>
                  <a:pt x="0" y="0"/>
                </a:moveTo>
                <a:lnTo>
                  <a:pt x="7781989" y="0"/>
                </a:lnTo>
                <a:lnTo>
                  <a:pt x="7781989" y="6424384"/>
                </a:lnTo>
                <a:lnTo>
                  <a:pt x="0" y="642438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-457200" y="2068210"/>
            <a:ext cx="7717882" cy="566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400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• Get Patient Age Function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04" r="-2204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911326"/>
            <a:chOff x="0" y="0"/>
            <a:chExt cx="4816593" cy="50339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503395"/>
            </a:xfrm>
            <a:custGeom>
              <a:avLst/>
              <a:gdLst/>
              <a:ahLst/>
              <a:cxnLst/>
              <a:rect l="l" t="t" r="r" b="b"/>
              <a:pathLst>
                <a:path w="4816592" h="503395">
                  <a:moveTo>
                    <a:pt x="0" y="0"/>
                  </a:moveTo>
                  <a:lnTo>
                    <a:pt x="4816592" y="0"/>
                  </a:lnTo>
                  <a:lnTo>
                    <a:pt x="4816592" y="503395"/>
                  </a:lnTo>
                  <a:lnTo>
                    <a:pt x="0" y="503395"/>
                  </a:lnTo>
                  <a:close/>
                </a:path>
              </a:pathLst>
            </a:custGeom>
            <a:solidFill>
              <a:srgbClr val="598196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90500"/>
              <a:ext cx="4816593" cy="6938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9659"/>
                </a:lnSpc>
              </a:pPr>
              <a:r>
                <a:rPr lang="en-US" sz="6899" b="1" i="1">
                  <a:solidFill>
                    <a:srgbClr val="FFFFFF"/>
                  </a:solidFill>
                  <a:latin typeface="Poppins Bold Italics"/>
                  <a:ea typeface="Poppins Bold Italics"/>
                  <a:cs typeface="Poppins Bold Italics"/>
                  <a:sym typeface="Poppins Bold Italics"/>
                </a:rPr>
                <a:t>QUERIES - PROCEDURES</a:t>
              </a:r>
            </a:p>
          </p:txBody>
        </p:sp>
      </p:grpSp>
      <p:sp>
        <p:nvSpPr>
          <p:cNvPr id="6" name="Freeform 6"/>
          <p:cNvSpPr/>
          <p:nvPr/>
        </p:nvSpPr>
        <p:spPr>
          <a:xfrm>
            <a:off x="548692" y="3078576"/>
            <a:ext cx="7325151" cy="5891514"/>
          </a:xfrm>
          <a:custGeom>
            <a:avLst/>
            <a:gdLst/>
            <a:ahLst/>
            <a:cxnLst/>
            <a:rect l="l" t="t" r="r" b="b"/>
            <a:pathLst>
              <a:path w="7325151" h="5891514">
                <a:moveTo>
                  <a:pt x="0" y="0"/>
                </a:moveTo>
                <a:lnTo>
                  <a:pt x="7325151" y="0"/>
                </a:lnTo>
                <a:lnTo>
                  <a:pt x="7325151" y="5891515"/>
                </a:lnTo>
                <a:lnTo>
                  <a:pt x="0" y="58915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7993113" y="2255974"/>
            <a:ext cx="4809295" cy="3195064"/>
          </a:xfrm>
          <a:custGeom>
            <a:avLst/>
            <a:gdLst/>
            <a:ahLst/>
            <a:cxnLst/>
            <a:rect l="l" t="t" r="r" b="b"/>
            <a:pathLst>
              <a:path w="4809295" h="3195064">
                <a:moveTo>
                  <a:pt x="0" y="0"/>
                </a:moveTo>
                <a:lnTo>
                  <a:pt x="4809295" y="0"/>
                </a:lnTo>
                <a:lnTo>
                  <a:pt x="4809295" y="3195064"/>
                </a:lnTo>
                <a:lnTo>
                  <a:pt x="0" y="319506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2926233" y="2336001"/>
            <a:ext cx="5177258" cy="3115038"/>
          </a:xfrm>
          <a:custGeom>
            <a:avLst/>
            <a:gdLst/>
            <a:ahLst/>
            <a:cxnLst/>
            <a:rect l="l" t="t" r="r" b="b"/>
            <a:pathLst>
              <a:path w="5177258" h="3115038">
                <a:moveTo>
                  <a:pt x="0" y="0"/>
                </a:moveTo>
                <a:lnTo>
                  <a:pt x="5177258" y="0"/>
                </a:lnTo>
                <a:lnTo>
                  <a:pt x="5177258" y="3115037"/>
                </a:lnTo>
                <a:lnTo>
                  <a:pt x="0" y="311503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7993113" y="5793938"/>
            <a:ext cx="9780537" cy="3814409"/>
          </a:xfrm>
          <a:custGeom>
            <a:avLst/>
            <a:gdLst/>
            <a:ahLst/>
            <a:cxnLst/>
            <a:rect l="l" t="t" r="r" b="b"/>
            <a:pathLst>
              <a:path w="9780537" h="3814409">
                <a:moveTo>
                  <a:pt x="0" y="0"/>
                </a:moveTo>
                <a:lnTo>
                  <a:pt x="9780537" y="0"/>
                </a:lnTo>
                <a:lnTo>
                  <a:pt x="9780537" y="3814410"/>
                </a:lnTo>
                <a:lnTo>
                  <a:pt x="0" y="381441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7259300" y="9258300"/>
            <a:ext cx="1028700" cy="1028700"/>
          </a:xfrm>
          <a:custGeom>
            <a:avLst/>
            <a:gdLst/>
            <a:ahLst/>
            <a:cxnLst/>
            <a:rect l="l" t="t" r="r" b="b"/>
            <a:pathLst>
              <a:path w="1028700" h="1028700">
                <a:moveTo>
                  <a:pt x="0" y="0"/>
                </a:moveTo>
                <a:lnTo>
                  <a:pt x="1028700" y="0"/>
                </a:lnTo>
                <a:lnTo>
                  <a:pt x="1028700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381000" y="2029952"/>
            <a:ext cx="7873843" cy="9299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  <a:spcBef>
                <a:spcPct val="0"/>
              </a:spcBef>
            </a:pPr>
            <a:r>
              <a:rPr lang="en-US" sz="3400" dirty="0">
                <a:solidFill>
                  <a:srgbClr val="000000"/>
                </a:solidFill>
                <a:latin typeface="Poppins" panose="00000500000000000000" pitchFamily="2" charset="0"/>
                <a:ea typeface="Poppins Bold"/>
                <a:cs typeface="Poppins" panose="00000500000000000000" pitchFamily="2" charset="0"/>
                <a:sym typeface="Poppins Bold"/>
              </a:rPr>
              <a:t>• Schedule Follow-up Appointment Procedure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04" r="-2204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911326"/>
            <a:chOff x="0" y="0"/>
            <a:chExt cx="4816593" cy="50339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503395"/>
            </a:xfrm>
            <a:custGeom>
              <a:avLst/>
              <a:gdLst/>
              <a:ahLst/>
              <a:cxnLst/>
              <a:rect l="l" t="t" r="r" b="b"/>
              <a:pathLst>
                <a:path w="4816592" h="503395">
                  <a:moveTo>
                    <a:pt x="0" y="0"/>
                  </a:moveTo>
                  <a:lnTo>
                    <a:pt x="4816592" y="0"/>
                  </a:lnTo>
                  <a:lnTo>
                    <a:pt x="4816592" y="503395"/>
                  </a:lnTo>
                  <a:lnTo>
                    <a:pt x="0" y="503395"/>
                  </a:lnTo>
                  <a:close/>
                </a:path>
              </a:pathLst>
            </a:custGeom>
            <a:solidFill>
              <a:srgbClr val="598196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90500"/>
              <a:ext cx="4816593" cy="6938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9659"/>
                </a:lnSpc>
              </a:pPr>
              <a:r>
                <a:rPr lang="en-US" sz="6899" b="1" i="1">
                  <a:solidFill>
                    <a:srgbClr val="FFFFFF"/>
                  </a:solidFill>
                  <a:latin typeface="Poppins Bold Italics"/>
                  <a:ea typeface="Poppins Bold Italics"/>
                  <a:cs typeface="Poppins Bold Italics"/>
                  <a:sym typeface="Poppins Bold Italics"/>
                </a:rPr>
                <a:t>QUERIES - TRIGGERS</a:t>
              </a:r>
            </a:p>
          </p:txBody>
        </p:sp>
      </p:grpSp>
      <p:sp>
        <p:nvSpPr>
          <p:cNvPr id="6" name="Freeform 6"/>
          <p:cNvSpPr/>
          <p:nvPr/>
        </p:nvSpPr>
        <p:spPr>
          <a:xfrm>
            <a:off x="17259300" y="9258300"/>
            <a:ext cx="1028700" cy="1028700"/>
          </a:xfrm>
          <a:custGeom>
            <a:avLst/>
            <a:gdLst/>
            <a:ahLst/>
            <a:cxnLst/>
            <a:rect l="l" t="t" r="r" b="b"/>
            <a:pathLst>
              <a:path w="1028700" h="1028700">
                <a:moveTo>
                  <a:pt x="0" y="0"/>
                </a:moveTo>
                <a:lnTo>
                  <a:pt x="1028700" y="0"/>
                </a:lnTo>
                <a:lnTo>
                  <a:pt x="1028700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7901342" y="1911326"/>
            <a:ext cx="6476253" cy="3949583"/>
          </a:xfrm>
          <a:custGeom>
            <a:avLst/>
            <a:gdLst/>
            <a:ahLst/>
            <a:cxnLst/>
            <a:rect l="l" t="t" r="r" b="b"/>
            <a:pathLst>
              <a:path w="6476253" h="3949583">
                <a:moveTo>
                  <a:pt x="0" y="0"/>
                </a:moveTo>
                <a:lnTo>
                  <a:pt x="6476253" y="0"/>
                </a:lnTo>
                <a:lnTo>
                  <a:pt x="6476253" y="3949583"/>
                </a:lnTo>
                <a:lnTo>
                  <a:pt x="0" y="394958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488314" y="3141931"/>
            <a:ext cx="7141891" cy="5715870"/>
          </a:xfrm>
          <a:custGeom>
            <a:avLst/>
            <a:gdLst/>
            <a:ahLst/>
            <a:cxnLst/>
            <a:rect l="l" t="t" r="r" b="b"/>
            <a:pathLst>
              <a:path w="7141891" h="5715870">
                <a:moveTo>
                  <a:pt x="0" y="0"/>
                </a:moveTo>
                <a:lnTo>
                  <a:pt x="7141891" y="0"/>
                </a:lnTo>
                <a:lnTo>
                  <a:pt x="7141891" y="5715870"/>
                </a:lnTo>
                <a:lnTo>
                  <a:pt x="0" y="571587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5695454" y="6809578"/>
            <a:ext cx="11301259" cy="3305618"/>
          </a:xfrm>
          <a:custGeom>
            <a:avLst/>
            <a:gdLst/>
            <a:ahLst/>
            <a:cxnLst/>
            <a:rect l="l" t="t" r="r" b="b"/>
            <a:pathLst>
              <a:path w="11301259" h="3305618">
                <a:moveTo>
                  <a:pt x="0" y="0"/>
                </a:moveTo>
                <a:lnTo>
                  <a:pt x="11301259" y="0"/>
                </a:lnTo>
                <a:lnTo>
                  <a:pt x="11301259" y="3305618"/>
                </a:lnTo>
                <a:lnTo>
                  <a:pt x="0" y="330561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1346084" y="4523187"/>
            <a:ext cx="6741170" cy="3446790"/>
          </a:xfrm>
          <a:custGeom>
            <a:avLst/>
            <a:gdLst/>
            <a:ahLst/>
            <a:cxnLst/>
            <a:rect l="l" t="t" r="r" b="b"/>
            <a:pathLst>
              <a:path w="6741170" h="3446790">
                <a:moveTo>
                  <a:pt x="0" y="0"/>
                </a:moveTo>
                <a:lnTo>
                  <a:pt x="6741170" y="0"/>
                </a:lnTo>
                <a:lnTo>
                  <a:pt x="6741170" y="3446789"/>
                </a:lnTo>
                <a:lnTo>
                  <a:pt x="0" y="344678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304800" y="2108953"/>
            <a:ext cx="6858000" cy="4683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sz="3400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• Medical Record Audit Trigger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04" r="-2204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911326"/>
            <a:chOff x="0" y="0"/>
            <a:chExt cx="4816593" cy="50339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503395"/>
            </a:xfrm>
            <a:custGeom>
              <a:avLst/>
              <a:gdLst/>
              <a:ahLst/>
              <a:cxnLst/>
              <a:rect l="l" t="t" r="r" b="b"/>
              <a:pathLst>
                <a:path w="4816592" h="503395">
                  <a:moveTo>
                    <a:pt x="0" y="0"/>
                  </a:moveTo>
                  <a:lnTo>
                    <a:pt x="4816592" y="0"/>
                  </a:lnTo>
                  <a:lnTo>
                    <a:pt x="4816592" y="503395"/>
                  </a:lnTo>
                  <a:lnTo>
                    <a:pt x="0" y="503395"/>
                  </a:lnTo>
                  <a:close/>
                </a:path>
              </a:pathLst>
            </a:custGeom>
            <a:solidFill>
              <a:srgbClr val="598196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90500"/>
              <a:ext cx="4816593" cy="6938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9659"/>
                </a:lnSpc>
              </a:pPr>
              <a:r>
                <a:rPr lang="en-US" sz="6899" b="1" i="1">
                  <a:solidFill>
                    <a:srgbClr val="FFFFFF"/>
                  </a:solidFill>
                  <a:latin typeface="Poppins Bold Italics"/>
                  <a:ea typeface="Poppins Bold Italics"/>
                  <a:cs typeface="Poppins Bold Italics"/>
                  <a:sym typeface="Poppins Bold Italics"/>
                </a:rPr>
                <a:t>QUERIES - PACKAGES</a:t>
              </a:r>
            </a:p>
          </p:txBody>
        </p:sp>
      </p:grpSp>
      <p:sp>
        <p:nvSpPr>
          <p:cNvPr id="6" name="Freeform 6"/>
          <p:cNvSpPr/>
          <p:nvPr/>
        </p:nvSpPr>
        <p:spPr>
          <a:xfrm>
            <a:off x="17259300" y="9258300"/>
            <a:ext cx="1028700" cy="1028700"/>
          </a:xfrm>
          <a:custGeom>
            <a:avLst/>
            <a:gdLst/>
            <a:ahLst/>
            <a:cxnLst/>
            <a:rect l="l" t="t" r="r" b="b"/>
            <a:pathLst>
              <a:path w="1028700" h="1028700">
                <a:moveTo>
                  <a:pt x="0" y="0"/>
                </a:moveTo>
                <a:lnTo>
                  <a:pt x="1028700" y="0"/>
                </a:lnTo>
                <a:lnTo>
                  <a:pt x="1028700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296702" y="2931083"/>
            <a:ext cx="7369269" cy="5697150"/>
          </a:xfrm>
          <a:custGeom>
            <a:avLst/>
            <a:gdLst/>
            <a:ahLst/>
            <a:cxnLst/>
            <a:rect l="l" t="t" r="r" b="b"/>
            <a:pathLst>
              <a:path w="7369269" h="5697150">
                <a:moveTo>
                  <a:pt x="0" y="0"/>
                </a:moveTo>
                <a:lnTo>
                  <a:pt x="7369269" y="0"/>
                </a:lnTo>
                <a:lnTo>
                  <a:pt x="7369269" y="5697149"/>
                </a:lnTo>
                <a:lnTo>
                  <a:pt x="0" y="569714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7665971" y="5143500"/>
            <a:ext cx="8115300" cy="4918192"/>
          </a:xfrm>
          <a:custGeom>
            <a:avLst/>
            <a:gdLst/>
            <a:ahLst/>
            <a:cxnLst/>
            <a:rect l="l" t="t" r="r" b="b"/>
            <a:pathLst>
              <a:path w="8115300" h="4918192">
                <a:moveTo>
                  <a:pt x="0" y="0"/>
                </a:moveTo>
                <a:lnTo>
                  <a:pt x="8115300" y="0"/>
                </a:lnTo>
                <a:lnTo>
                  <a:pt x="8115300" y="4918192"/>
                </a:lnTo>
                <a:lnTo>
                  <a:pt x="0" y="491819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23406" b="-10969"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2162437" y="1911326"/>
            <a:ext cx="6125563" cy="5000920"/>
          </a:xfrm>
          <a:custGeom>
            <a:avLst/>
            <a:gdLst/>
            <a:ahLst/>
            <a:cxnLst/>
            <a:rect l="l" t="t" r="r" b="b"/>
            <a:pathLst>
              <a:path w="6125563" h="5000920">
                <a:moveTo>
                  <a:pt x="0" y="0"/>
                </a:moveTo>
                <a:lnTo>
                  <a:pt x="6125563" y="0"/>
                </a:lnTo>
                <a:lnTo>
                  <a:pt x="6125563" y="5000920"/>
                </a:lnTo>
                <a:lnTo>
                  <a:pt x="0" y="500092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11519"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296702" y="2038210"/>
            <a:ext cx="6601528" cy="4683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sz="3400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• Billing Management Package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04" r="-2204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911326"/>
            <a:chOff x="0" y="0"/>
            <a:chExt cx="4816593" cy="50339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503395"/>
            </a:xfrm>
            <a:custGeom>
              <a:avLst/>
              <a:gdLst/>
              <a:ahLst/>
              <a:cxnLst/>
              <a:rect l="l" t="t" r="r" b="b"/>
              <a:pathLst>
                <a:path w="4816592" h="503395">
                  <a:moveTo>
                    <a:pt x="0" y="0"/>
                  </a:moveTo>
                  <a:lnTo>
                    <a:pt x="4816592" y="0"/>
                  </a:lnTo>
                  <a:lnTo>
                    <a:pt x="4816592" y="503395"/>
                  </a:lnTo>
                  <a:lnTo>
                    <a:pt x="0" y="503395"/>
                  </a:lnTo>
                  <a:close/>
                </a:path>
              </a:pathLst>
            </a:custGeom>
            <a:solidFill>
              <a:srgbClr val="598196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90500"/>
              <a:ext cx="4816593" cy="6938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9659"/>
                </a:lnSpc>
              </a:pPr>
              <a:r>
                <a:rPr lang="en-US" sz="6899" b="1" i="1">
                  <a:solidFill>
                    <a:srgbClr val="FFFFFF"/>
                  </a:solidFill>
                  <a:latin typeface="Poppins Bold Italics"/>
                  <a:ea typeface="Poppins Bold Italics"/>
                  <a:cs typeface="Poppins Bold Italics"/>
                  <a:sym typeface="Poppins Bold Italics"/>
                </a:rPr>
                <a:t>BUSINESS RULES</a:t>
              </a:r>
            </a:p>
          </p:txBody>
        </p:sp>
      </p:grpSp>
      <p:sp>
        <p:nvSpPr>
          <p:cNvPr id="6" name="Freeform 6"/>
          <p:cNvSpPr/>
          <p:nvPr/>
        </p:nvSpPr>
        <p:spPr>
          <a:xfrm>
            <a:off x="17259300" y="9258300"/>
            <a:ext cx="1028700" cy="1028700"/>
          </a:xfrm>
          <a:custGeom>
            <a:avLst/>
            <a:gdLst/>
            <a:ahLst/>
            <a:cxnLst/>
            <a:rect l="l" t="t" r="r" b="b"/>
            <a:pathLst>
              <a:path w="1028700" h="1028700">
                <a:moveTo>
                  <a:pt x="0" y="0"/>
                </a:moveTo>
                <a:lnTo>
                  <a:pt x="1028700" y="0"/>
                </a:lnTo>
                <a:lnTo>
                  <a:pt x="1028700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352425" y="2034134"/>
            <a:ext cx="17421225" cy="80954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54634" lvl="1" indent="-327317" algn="just">
              <a:lnSpc>
                <a:spcPts val="4244"/>
              </a:lnSpc>
              <a:buFont typeface="Arial"/>
              <a:buChar char="•"/>
            </a:pPr>
            <a:r>
              <a:rPr lang="en-US" sz="3400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Patient registration requires unique account credentials and complete demographic information</a:t>
            </a:r>
          </a:p>
          <a:p>
            <a:pPr marL="654634" lvl="1" indent="-327317" algn="just">
              <a:lnSpc>
                <a:spcPts val="4244"/>
              </a:lnSpc>
              <a:buFont typeface="Arial"/>
              <a:buChar char="•"/>
            </a:pPr>
            <a:r>
              <a:rPr lang="en-US" sz="3400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Appointments can only have four status types: Scheduled, Completed, Cancelled, or No Show</a:t>
            </a:r>
          </a:p>
          <a:p>
            <a:pPr marL="654634" lvl="1" indent="-327317" algn="just">
              <a:lnSpc>
                <a:spcPts val="4244"/>
              </a:lnSpc>
              <a:buFont typeface="Arial"/>
              <a:buChar char="•"/>
            </a:pPr>
            <a:r>
              <a:rPr lang="en-US" sz="3400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Room allocation follows strict capacity rules with status tracking (Available, Occupied, Maintenance)</a:t>
            </a:r>
          </a:p>
          <a:p>
            <a:pPr marL="654634" lvl="1" indent="-327317" algn="just">
              <a:lnSpc>
                <a:spcPts val="4244"/>
              </a:lnSpc>
              <a:buFont typeface="Arial"/>
              <a:buChar char="•"/>
            </a:pPr>
            <a:r>
              <a:rPr lang="en-US" sz="3400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Billing status must follow a defined workflow: Paid, Unpaid, Refunded, or No Show</a:t>
            </a:r>
          </a:p>
          <a:p>
            <a:pPr marL="654634" lvl="1" indent="-327317" algn="just">
              <a:lnSpc>
                <a:spcPts val="4244"/>
              </a:lnSpc>
              <a:buFont typeface="Arial"/>
              <a:buChar char="•"/>
            </a:pPr>
            <a:r>
              <a:rPr lang="en-US" sz="3400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Medical records can only be created for registered patients with valid appointments</a:t>
            </a:r>
          </a:p>
          <a:p>
            <a:pPr marL="654634" lvl="1" indent="-327317" algn="just">
              <a:lnSpc>
                <a:spcPts val="4244"/>
              </a:lnSpc>
              <a:buFont typeface="Arial"/>
              <a:buChar char="•"/>
            </a:pPr>
            <a:r>
              <a:rPr lang="en-US" sz="3400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Lab results must be linked to specific tests and patients with proper documentation</a:t>
            </a:r>
          </a:p>
          <a:p>
            <a:pPr marL="654634" lvl="1" indent="-327317" algn="just">
              <a:lnSpc>
                <a:spcPts val="4244"/>
              </a:lnSpc>
              <a:buFont typeface="Arial"/>
              <a:buChar char="•"/>
            </a:pPr>
            <a:r>
              <a:rPr lang="en-US" sz="3400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Prescriptions require both patient and doctor validation before creation</a:t>
            </a:r>
          </a:p>
          <a:p>
            <a:pPr marL="654634" lvl="1" indent="-327317" algn="just">
              <a:lnSpc>
                <a:spcPts val="4244"/>
              </a:lnSpc>
              <a:buFont typeface="Arial"/>
              <a:buChar char="•"/>
            </a:pPr>
            <a:r>
              <a:rPr lang="en-US" sz="3400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Emergency contacts are mandatory for all registered patients</a:t>
            </a:r>
          </a:p>
          <a:p>
            <a:pPr marL="697814" lvl="1" indent="-348907" algn="just">
              <a:lnSpc>
                <a:spcPts val="4524"/>
              </a:lnSpc>
              <a:buFont typeface="Arial"/>
              <a:buChar char="•"/>
            </a:pPr>
            <a:r>
              <a:rPr lang="en-US" sz="3400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Notifications are automatically generated for appointment status changes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04" r="-2204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911326"/>
            <a:chOff x="0" y="0"/>
            <a:chExt cx="4816593" cy="50339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503395"/>
            </a:xfrm>
            <a:custGeom>
              <a:avLst/>
              <a:gdLst/>
              <a:ahLst/>
              <a:cxnLst/>
              <a:rect l="l" t="t" r="r" b="b"/>
              <a:pathLst>
                <a:path w="4816592" h="503395">
                  <a:moveTo>
                    <a:pt x="0" y="0"/>
                  </a:moveTo>
                  <a:lnTo>
                    <a:pt x="4816592" y="0"/>
                  </a:lnTo>
                  <a:lnTo>
                    <a:pt x="4816592" y="503395"/>
                  </a:lnTo>
                  <a:lnTo>
                    <a:pt x="0" y="503395"/>
                  </a:lnTo>
                  <a:close/>
                </a:path>
              </a:pathLst>
            </a:custGeom>
            <a:solidFill>
              <a:srgbClr val="598196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90500"/>
              <a:ext cx="4816593" cy="6938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9659"/>
                </a:lnSpc>
              </a:pPr>
              <a:r>
                <a:rPr lang="en-US" sz="6899" b="1" i="1">
                  <a:solidFill>
                    <a:srgbClr val="FFFFFF"/>
                  </a:solidFill>
                  <a:latin typeface="Poppins Bold Italics"/>
                  <a:ea typeface="Poppins Bold Italics"/>
                  <a:cs typeface="Poppins Bold Italics"/>
                  <a:sym typeface="Poppins Bold Italics"/>
                </a:rPr>
                <a:t>APPLICATIONS</a:t>
              </a:r>
            </a:p>
          </p:txBody>
        </p:sp>
      </p:grpSp>
      <p:sp>
        <p:nvSpPr>
          <p:cNvPr id="6" name="Freeform 6"/>
          <p:cNvSpPr/>
          <p:nvPr/>
        </p:nvSpPr>
        <p:spPr>
          <a:xfrm>
            <a:off x="17259300" y="9258300"/>
            <a:ext cx="1028700" cy="1028700"/>
          </a:xfrm>
          <a:custGeom>
            <a:avLst/>
            <a:gdLst/>
            <a:ahLst/>
            <a:cxnLst/>
            <a:rect l="l" t="t" r="r" b="b"/>
            <a:pathLst>
              <a:path w="1028700" h="1028700">
                <a:moveTo>
                  <a:pt x="0" y="0"/>
                </a:moveTo>
                <a:lnTo>
                  <a:pt x="1028700" y="0"/>
                </a:lnTo>
                <a:lnTo>
                  <a:pt x="1028700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228600" y="2134385"/>
            <a:ext cx="11183264" cy="71528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67924" lvl="1" indent="-333962" algn="l">
              <a:lnSpc>
                <a:spcPts val="4331"/>
              </a:lnSpc>
              <a:buFont typeface="Arial"/>
              <a:buChar char="•"/>
            </a:pPr>
            <a:r>
              <a:rPr lang="en-US" sz="3400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Patient Management System</a:t>
            </a:r>
          </a:p>
          <a:p>
            <a:pPr algn="l">
              <a:lnSpc>
                <a:spcPts val="4331"/>
              </a:lnSpc>
            </a:pPr>
            <a:endParaRPr lang="en-US" sz="3400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667924" lvl="1" indent="-333962" algn="l">
              <a:lnSpc>
                <a:spcPts val="4331"/>
              </a:lnSpc>
              <a:buFont typeface="Arial"/>
              <a:buChar char="•"/>
            </a:pPr>
            <a:r>
              <a:rPr lang="en-US" sz="3400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Appointment Scheduling System  </a:t>
            </a:r>
          </a:p>
          <a:p>
            <a:pPr algn="l">
              <a:lnSpc>
                <a:spcPts val="4331"/>
              </a:lnSpc>
            </a:pPr>
            <a:r>
              <a:rPr lang="en-US" sz="3400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  </a:t>
            </a:r>
          </a:p>
          <a:p>
            <a:pPr marL="667924" lvl="1" indent="-333962" algn="l">
              <a:lnSpc>
                <a:spcPts val="4331"/>
              </a:lnSpc>
              <a:buFont typeface="Arial"/>
              <a:buChar char="•"/>
            </a:pPr>
            <a:r>
              <a:rPr lang="en-US" sz="3400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Medical Records Management   </a:t>
            </a:r>
          </a:p>
          <a:p>
            <a:pPr algn="l">
              <a:lnSpc>
                <a:spcPts val="4331"/>
              </a:lnSpc>
            </a:pPr>
            <a:r>
              <a:rPr lang="en-US" sz="3400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</a:p>
          <a:p>
            <a:pPr marL="667924" lvl="1" indent="-333962" algn="l">
              <a:lnSpc>
                <a:spcPts val="4331"/>
              </a:lnSpc>
              <a:buFont typeface="Arial"/>
              <a:buChar char="•"/>
            </a:pPr>
            <a:r>
              <a:rPr lang="en-US" sz="3400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Billing and Payment Processing</a:t>
            </a:r>
          </a:p>
          <a:p>
            <a:pPr algn="l">
              <a:lnSpc>
                <a:spcPts val="4331"/>
              </a:lnSpc>
            </a:pPr>
            <a:endParaRPr lang="en-US" sz="3400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667924" lvl="1" indent="-333962" algn="l">
              <a:lnSpc>
                <a:spcPts val="4331"/>
              </a:lnSpc>
              <a:buFont typeface="Arial"/>
              <a:buChar char="•"/>
            </a:pPr>
            <a:r>
              <a:rPr lang="en-US" sz="3400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Laboratory Results Management</a:t>
            </a:r>
          </a:p>
          <a:p>
            <a:pPr algn="l">
              <a:lnSpc>
                <a:spcPts val="4331"/>
              </a:lnSpc>
            </a:pPr>
            <a:endParaRPr lang="en-US" sz="3400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667924" lvl="1" indent="-333962" algn="l">
              <a:lnSpc>
                <a:spcPts val="4331"/>
              </a:lnSpc>
              <a:buFont typeface="Arial"/>
              <a:buChar char="•"/>
            </a:pPr>
            <a:r>
              <a:rPr lang="en-US" sz="3400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Room Management System</a:t>
            </a:r>
          </a:p>
          <a:p>
            <a:pPr algn="l">
              <a:lnSpc>
                <a:spcPts val="4331"/>
              </a:lnSpc>
            </a:pPr>
            <a:endParaRPr lang="en-US" sz="3400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4331"/>
              </a:lnSpc>
              <a:spcBef>
                <a:spcPct val="0"/>
              </a:spcBef>
            </a:pPr>
            <a:endParaRPr lang="en-US" sz="3400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8305800" y="2134385"/>
            <a:ext cx="11183264" cy="3819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67924" lvl="1" indent="-333962" algn="l">
              <a:lnSpc>
                <a:spcPts val="4331"/>
              </a:lnSpc>
              <a:buFont typeface="Arial"/>
              <a:buChar char="•"/>
            </a:pPr>
            <a:r>
              <a:rPr lang="en-US" sz="3400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Staff Management System</a:t>
            </a:r>
          </a:p>
          <a:p>
            <a:pPr algn="l">
              <a:lnSpc>
                <a:spcPts val="4331"/>
              </a:lnSpc>
            </a:pPr>
            <a:endParaRPr lang="en-US" sz="3400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667924" lvl="1" indent="-333962" algn="l">
              <a:lnSpc>
                <a:spcPts val="4331"/>
              </a:lnSpc>
              <a:buFont typeface="Arial"/>
              <a:buChar char="•"/>
            </a:pPr>
            <a:r>
              <a:rPr lang="en-US" sz="3400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Notification System</a:t>
            </a:r>
          </a:p>
          <a:p>
            <a:pPr algn="l">
              <a:lnSpc>
                <a:spcPts val="4331"/>
              </a:lnSpc>
            </a:pPr>
            <a:endParaRPr lang="en-US" sz="3400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667924" lvl="1" indent="-333962" algn="l">
              <a:lnSpc>
                <a:spcPts val="4331"/>
              </a:lnSpc>
              <a:buFont typeface="Arial"/>
              <a:buChar char="•"/>
            </a:pPr>
            <a:r>
              <a:rPr lang="en-US" sz="3400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Insurance Management System</a:t>
            </a:r>
          </a:p>
          <a:p>
            <a:pPr algn="l">
              <a:lnSpc>
                <a:spcPts val="4331"/>
              </a:lnSpc>
            </a:pPr>
            <a:r>
              <a:rPr lang="en-US" sz="3400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      </a:t>
            </a:r>
          </a:p>
          <a:p>
            <a:pPr algn="l">
              <a:lnSpc>
                <a:spcPts val="4331"/>
              </a:lnSpc>
              <a:spcBef>
                <a:spcPct val="0"/>
              </a:spcBef>
            </a:pPr>
            <a:endParaRPr lang="en-US" sz="3400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04" r="-2204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911326"/>
            <a:chOff x="0" y="0"/>
            <a:chExt cx="4816593" cy="50339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503395"/>
            </a:xfrm>
            <a:custGeom>
              <a:avLst/>
              <a:gdLst/>
              <a:ahLst/>
              <a:cxnLst/>
              <a:rect l="l" t="t" r="r" b="b"/>
              <a:pathLst>
                <a:path w="4816592" h="503395">
                  <a:moveTo>
                    <a:pt x="0" y="0"/>
                  </a:moveTo>
                  <a:lnTo>
                    <a:pt x="4816592" y="0"/>
                  </a:lnTo>
                  <a:lnTo>
                    <a:pt x="4816592" y="503395"/>
                  </a:lnTo>
                  <a:lnTo>
                    <a:pt x="0" y="503395"/>
                  </a:lnTo>
                  <a:close/>
                </a:path>
              </a:pathLst>
            </a:custGeom>
            <a:solidFill>
              <a:srgbClr val="598196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90500"/>
              <a:ext cx="4816593" cy="6938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9659"/>
                </a:lnSpc>
              </a:pPr>
              <a:r>
                <a:rPr lang="en-US" sz="6899" b="1" i="1">
                  <a:solidFill>
                    <a:srgbClr val="FFFFFF"/>
                  </a:solidFill>
                  <a:latin typeface="Poppins Bold Italics"/>
                  <a:ea typeface="Poppins Bold Italics"/>
                  <a:cs typeface="Poppins Bold Italics"/>
                  <a:sym typeface="Poppins Bold Italics"/>
                </a:rPr>
                <a:t>CHALLENGES</a:t>
              </a:r>
            </a:p>
          </p:txBody>
        </p:sp>
      </p:grpSp>
      <p:sp>
        <p:nvSpPr>
          <p:cNvPr id="6" name="Freeform 6"/>
          <p:cNvSpPr/>
          <p:nvPr/>
        </p:nvSpPr>
        <p:spPr>
          <a:xfrm>
            <a:off x="17259300" y="9258300"/>
            <a:ext cx="1028700" cy="1028700"/>
          </a:xfrm>
          <a:custGeom>
            <a:avLst/>
            <a:gdLst/>
            <a:ahLst/>
            <a:cxnLst/>
            <a:rect l="l" t="t" r="r" b="b"/>
            <a:pathLst>
              <a:path w="1028700" h="1028700">
                <a:moveTo>
                  <a:pt x="0" y="0"/>
                </a:moveTo>
                <a:lnTo>
                  <a:pt x="1028700" y="0"/>
                </a:lnTo>
                <a:lnTo>
                  <a:pt x="1028700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304798" y="2440416"/>
            <a:ext cx="17678400" cy="62264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34738" lvl="1" indent="-367369" algn="just">
              <a:lnSpc>
                <a:spcPts val="4764"/>
              </a:lnSpc>
              <a:buFont typeface="Arial"/>
              <a:buChar char="•"/>
            </a:pPr>
            <a:r>
              <a:rPr lang="en-US" sz="3403" b="1" dirty="0">
                <a:solidFill>
                  <a:srgbClr val="000000"/>
                </a:solidFill>
                <a:latin typeface="Poppins"/>
                <a:cs typeface="Poppins"/>
                <a:sym typeface="Poppins Bold"/>
              </a:rPr>
              <a:t>Data Volume Management:</a:t>
            </a:r>
            <a:r>
              <a:rPr lang="en-US" sz="3403" b="1" dirty="0">
                <a:solidFill>
                  <a:srgbClr val="000000"/>
                </a:solidFill>
                <a:latin typeface="Poppins"/>
                <a:cs typeface="Poppins"/>
                <a:sym typeface="Poppins"/>
              </a:rPr>
              <a:t> </a:t>
            </a:r>
            <a:r>
              <a:rPr lang="en-US" sz="3403" dirty="0">
                <a:solidFill>
                  <a:srgbClr val="000000"/>
                </a:solidFill>
                <a:latin typeface="Poppins"/>
                <a:cs typeface="Poppins"/>
                <a:sym typeface="Poppins"/>
              </a:rPr>
              <a:t>Handling large volumes of patient records, medical histories, and test results could strain database performance</a:t>
            </a:r>
          </a:p>
          <a:p>
            <a:pPr marL="734738" lvl="1" indent="-367369" algn="just">
              <a:lnSpc>
                <a:spcPts val="4764"/>
              </a:lnSpc>
              <a:buFont typeface="Arial"/>
              <a:buChar char="•"/>
            </a:pPr>
            <a:r>
              <a:rPr lang="en-US" sz="3403" b="1" dirty="0">
                <a:solidFill>
                  <a:srgbClr val="000000"/>
                </a:solidFill>
                <a:latin typeface="Poppins"/>
                <a:cs typeface="Poppins"/>
                <a:sym typeface="Poppins Bold"/>
              </a:rPr>
              <a:t>System Integration:</a:t>
            </a:r>
            <a:r>
              <a:rPr lang="en-US" sz="3403" b="1" dirty="0">
                <a:solidFill>
                  <a:srgbClr val="000000"/>
                </a:solidFill>
                <a:latin typeface="Poppins"/>
                <a:cs typeface="Poppins"/>
                <a:sym typeface="Poppins"/>
              </a:rPr>
              <a:t> </a:t>
            </a:r>
            <a:r>
              <a:rPr lang="en-US" sz="3403" dirty="0">
                <a:solidFill>
                  <a:srgbClr val="000000"/>
                </a:solidFill>
                <a:latin typeface="Poppins"/>
                <a:cs typeface="Poppins"/>
                <a:sym typeface="Poppins"/>
              </a:rPr>
              <a:t>Connecting with existing healthcare systems, lab equipment, and insurance platforms</a:t>
            </a:r>
          </a:p>
          <a:p>
            <a:pPr marL="734738" lvl="1" indent="-367369" algn="just">
              <a:lnSpc>
                <a:spcPts val="4764"/>
              </a:lnSpc>
              <a:buFont typeface="Arial"/>
              <a:buChar char="•"/>
            </a:pPr>
            <a:r>
              <a:rPr lang="en-US" sz="3403" b="1" dirty="0">
                <a:solidFill>
                  <a:srgbClr val="000000"/>
                </a:solidFill>
                <a:latin typeface="Poppins"/>
                <a:cs typeface="Poppins"/>
                <a:sym typeface="Poppins Bold"/>
              </a:rPr>
              <a:t>User Training:</a:t>
            </a:r>
            <a:r>
              <a:rPr lang="en-US" sz="3403" b="1" dirty="0">
                <a:solidFill>
                  <a:srgbClr val="000000"/>
                </a:solidFill>
                <a:latin typeface="Poppins"/>
                <a:cs typeface="Poppins"/>
                <a:sym typeface="Poppins"/>
              </a:rPr>
              <a:t> </a:t>
            </a:r>
            <a:r>
              <a:rPr lang="en-US" sz="3403" dirty="0">
                <a:solidFill>
                  <a:srgbClr val="000000"/>
                </a:solidFill>
                <a:latin typeface="Poppins"/>
                <a:cs typeface="Poppins"/>
                <a:sym typeface="Poppins"/>
              </a:rPr>
              <a:t>Training medical staff to effectively use the system</a:t>
            </a:r>
          </a:p>
          <a:p>
            <a:pPr marL="799506" lvl="1" indent="-399753" algn="just">
              <a:lnSpc>
                <a:spcPts val="5184"/>
              </a:lnSpc>
              <a:buFont typeface="Arial"/>
              <a:buChar char="•"/>
            </a:pPr>
            <a:r>
              <a:rPr lang="en-US" sz="3403" b="1" dirty="0">
                <a:solidFill>
                  <a:srgbClr val="000000"/>
                </a:solidFill>
                <a:latin typeface="Poppins"/>
                <a:cs typeface="Poppins"/>
                <a:sym typeface="Poppins Bold"/>
              </a:rPr>
              <a:t>System Maintenance: </a:t>
            </a:r>
            <a:r>
              <a:rPr lang="en-US" sz="3403" dirty="0">
                <a:solidFill>
                  <a:srgbClr val="000000"/>
                </a:solidFill>
                <a:latin typeface="Poppins"/>
                <a:cs typeface="Poppins"/>
                <a:sym typeface="Poppins"/>
              </a:rPr>
              <a:t>Regular updates and maintenance without disrupting healthcare services</a:t>
            </a:r>
          </a:p>
          <a:p>
            <a:pPr marL="734738" lvl="1" indent="-367369" algn="just">
              <a:lnSpc>
                <a:spcPts val="4764"/>
              </a:lnSpc>
              <a:buFont typeface="Arial"/>
              <a:buChar char="•"/>
            </a:pPr>
            <a:r>
              <a:rPr lang="en-US" sz="3403" b="1" dirty="0">
                <a:solidFill>
                  <a:srgbClr val="000000"/>
                </a:solidFill>
                <a:latin typeface="Poppins"/>
                <a:cs typeface="Poppins"/>
                <a:sym typeface="Poppins Bold"/>
              </a:rPr>
              <a:t>Billing Complexity:</a:t>
            </a:r>
            <a:r>
              <a:rPr lang="en-US" sz="3403" b="1" dirty="0">
                <a:solidFill>
                  <a:srgbClr val="000000"/>
                </a:solidFill>
                <a:latin typeface="Poppins"/>
                <a:cs typeface="Poppins"/>
                <a:sym typeface="Poppins"/>
              </a:rPr>
              <a:t> </a:t>
            </a:r>
            <a:r>
              <a:rPr lang="en-US" sz="3403" dirty="0">
                <a:solidFill>
                  <a:srgbClr val="000000"/>
                </a:solidFill>
                <a:latin typeface="Poppins"/>
                <a:cs typeface="Poppins"/>
                <a:sym typeface="Poppins"/>
              </a:rPr>
              <a:t>Managing different payment methods and insurance claims</a:t>
            </a:r>
          </a:p>
          <a:p>
            <a:pPr algn="just">
              <a:lnSpc>
                <a:spcPts val="4764"/>
              </a:lnSpc>
              <a:spcBef>
                <a:spcPct val="0"/>
              </a:spcBef>
            </a:pPr>
            <a:endParaRPr lang="en-US" sz="3403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04" r="-2204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911326"/>
            <a:chOff x="0" y="0"/>
            <a:chExt cx="4816593" cy="50339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503395"/>
            </a:xfrm>
            <a:custGeom>
              <a:avLst/>
              <a:gdLst/>
              <a:ahLst/>
              <a:cxnLst/>
              <a:rect l="l" t="t" r="r" b="b"/>
              <a:pathLst>
                <a:path w="4816592" h="503395">
                  <a:moveTo>
                    <a:pt x="0" y="0"/>
                  </a:moveTo>
                  <a:lnTo>
                    <a:pt x="4816592" y="0"/>
                  </a:lnTo>
                  <a:lnTo>
                    <a:pt x="4816592" y="503395"/>
                  </a:lnTo>
                  <a:lnTo>
                    <a:pt x="0" y="503395"/>
                  </a:lnTo>
                  <a:close/>
                </a:path>
              </a:pathLst>
            </a:custGeom>
            <a:solidFill>
              <a:srgbClr val="598196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90500"/>
              <a:ext cx="4816593" cy="6938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9659"/>
                </a:lnSpc>
              </a:pPr>
              <a:r>
                <a:rPr lang="en-US" sz="6899" b="1" i="1">
                  <a:solidFill>
                    <a:srgbClr val="FFFFFF"/>
                  </a:solidFill>
                  <a:latin typeface="Poppins Bold Italics"/>
                  <a:ea typeface="Poppins Bold Italics"/>
                  <a:cs typeface="Poppins Bold Italics"/>
                  <a:sym typeface="Poppins Bold Italics"/>
                </a:rPr>
                <a:t>SUMMARY</a:t>
              </a:r>
            </a:p>
          </p:txBody>
        </p:sp>
      </p:grpSp>
      <p:sp>
        <p:nvSpPr>
          <p:cNvPr id="6" name="Freeform 6"/>
          <p:cNvSpPr/>
          <p:nvPr/>
        </p:nvSpPr>
        <p:spPr>
          <a:xfrm>
            <a:off x="17259300" y="9258300"/>
            <a:ext cx="1028700" cy="1028700"/>
          </a:xfrm>
          <a:custGeom>
            <a:avLst/>
            <a:gdLst/>
            <a:ahLst/>
            <a:cxnLst/>
            <a:rect l="l" t="t" r="r" b="b"/>
            <a:pathLst>
              <a:path w="1028700" h="1028700">
                <a:moveTo>
                  <a:pt x="0" y="0"/>
                </a:moveTo>
                <a:lnTo>
                  <a:pt x="1028700" y="0"/>
                </a:lnTo>
                <a:lnTo>
                  <a:pt x="1028700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400050" y="2421682"/>
            <a:ext cx="17373600" cy="73549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34738" lvl="1" indent="-367369" algn="just">
              <a:lnSpc>
                <a:spcPts val="4764"/>
              </a:lnSpc>
              <a:buFont typeface="Arial"/>
              <a:buChar char="•"/>
            </a:pPr>
            <a:r>
              <a:rPr lang="en-US" sz="3403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Modernize clinic operations with an advanced Healthcare Management System</a:t>
            </a:r>
          </a:p>
          <a:p>
            <a:pPr marL="734738" lvl="1" indent="-367369" algn="just">
              <a:lnSpc>
                <a:spcPts val="4764"/>
              </a:lnSpc>
              <a:buFont typeface="Arial"/>
              <a:buChar char="•"/>
            </a:pPr>
            <a:r>
              <a:rPr lang="en-US" sz="3403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Address billing, appointment, medical record and data challenges to boost efficiency and handle healthcare workflows</a:t>
            </a:r>
          </a:p>
          <a:p>
            <a:pPr marL="734738" lvl="1" indent="-367369" algn="just">
              <a:lnSpc>
                <a:spcPts val="4764"/>
              </a:lnSpc>
              <a:buFont typeface="Arial"/>
              <a:buChar char="•"/>
            </a:pPr>
            <a:r>
              <a:rPr lang="en-US" sz="3403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Encompasses requirement gathering, database design, implementation, testing, and maintenance phases</a:t>
            </a:r>
          </a:p>
          <a:p>
            <a:pPr marL="734738" lvl="1" indent="-367369" algn="just">
              <a:lnSpc>
                <a:spcPts val="4764"/>
              </a:lnSpc>
              <a:buFont typeface="Arial"/>
              <a:buChar char="•"/>
            </a:pPr>
            <a:r>
              <a:rPr lang="en-US" sz="3403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Utilize ERDs, RDBMS, PL/SQL and ETL processes for reliability and scalability</a:t>
            </a:r>
          </a:p>
          <a:p>
            <a:pPr marL="734738" lvl="1" indent="-367369" algn="just">
              <a:lnSpc>
                <a:spcPts val="4764"/>
              </a:lnSpc>
              <a:buFont typeface="Arial"/>
              <a:buChar char="•"/>
            </a:pPr>
            <a:r>
              <a:rPr lang="en-US" sz="3403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Revolutionize healthcare workflows, enhance patient management, and empower stakeholders with actionable insights for sustained success in the time sensitive, patient healthcare industry</a:t>
            </a:r>
          </a:p>
          <a:p>
            <a:pPr algn="just">
              <a:lnSpc>
                <a:spcPts val="4764"/>
              </a:lnSpc>
            </a:pPr>
            <a:endParaRPr lang="en-US" sz="3403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just">
              <a:lnSpc>
                <a:spcPts val="4764"/>
              </a:lnSpc>
              <a:spcBef>
                <a:spcPct val="0"/>
              </a:spcBef>
            </a:pPr>
            <a:endParaRPr lang="en-US" sz="3403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04" r="-2204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2208182"/>
            <a:chOff x="0" y="0"/>
            <a:chExt cx="4816593" cy="58157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581579"/>
            </a:xfrm>
            <a:custGeom>
              <a:avLst/>
              <a:gdLst/>
              <a:ahLst/>
              <a:cxnLst/>
              <a:rect l="l" t="t" r="r" b="b"/>
              <a:pathLst>
                <a:path w="4816592" h="581579">
                  <a:moveTo>
                    <a:pt x="0" y="0"/>
                  </a:moveTo>
                  <a:lnTo>
                    <a:pt x="4816592" y="0"/>
                  </a:lnTo>
                  <a:lnTo>
                    <a:pt x="4816592" y="581579"/>
                  </a:lnTo>
                  <a:lnTo>
                    <a:pt x="0" y="581579"/>
                  </a:lnTo>
                  <a:close/>
                </a:path>
              </a:pathLst>
            </a:custGeom>
            <a:solidFill>
              <a:srgbClr val="598196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90500"/>
              <a:ext cx="4816593" cy="77207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9659"/>
                </a:lnSpc>
              </a:pPr>
              <a:r>
                <a:rPr lang="en-US" sz="6899" b="1" i="1">
                  <a:solidFill>
                    <a:srgbClr val="FFFFFF"/>
                  </a:solidFill>
                  <a:latin typeface="Poppins Bold Italics"/>
                  <a:ea typeface="Poppins Bold Italics"/>
                  <a:cs typeface="Poppins Bold Italics"/>
                  <a:sym typeface="Poppins Bold Italics"/>
                </a:rPr>
                <a:t>AGENDA</a:t>
              </a: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242882" y="2328043"/>
            <a:ext cx="8045989" cy="77664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0256" lvl="1" indent="-430128" algn="l">
              <a:lnSpc>
                <a:spcPts val="5578"/>
              </a:lnSpc>
              <a:buFont typeface="Arial"/>
              <a:buChar char="•"/>
            </a:pPr>
            <a:r>
              <a:rPr lang="en-US" sz="3400" dirty="0">
                <a:solidFill>
                  <a:srgbClr val="000000"/>
                </a:solidFill>
                <a:latin typeface="Poppins" panose="00000500000000000000" pitchFamily="2" charset="0"/>
                <a:ea typeface="Poppins"/>
                <a:cs typeface="Poppins" panose="00000500000000000000" pitchFamily="2" charset="0"/>
                <a:sym typeface="Poppins"/>
              </a:rPr>
              <a:t>Objective</a:t>
            </a:r>
          </a:p>
          <a:p>
            <a:pPr marL="860256" lvl="1" indent="-430128" algn="l">
              <a:lnSpc>
                <a:spcPts val="5578"/>
              </a:lnSpc>
              <a:buFont typeface="Arial"/>
              <a:buChar char="•"/>
            </a:pPr>
            <a:r>
              <a:rPr lang="en-US" sz="3400" dirty="0">
                <a:solidFill>
                  <a:srgbClr val="000000"/>
                </a:solidFill>
                <a:latin typeface="Poppins" panose="00000500000000000000" pitchFamily="2" charset="0"/>
                <a:ea typeface="Roboto"/>
                <a:cs typeface="Poppins" panose="00000500000000000000" pitchFamily="2" charset="0"/>
                <a:sym typeface="Roboto"/>
              </a:rPr>
              <a:t>Requirement Gathering</a:t>
            </a:r>
          </a:p>
          <a:p>
            <a:pPr marL="860256" lvl="1" indent="-430128" algn="l">
              <a:lnSpc>
                <a:spcPts val="5578"/>
              </a:lnSpc>
              <a:buFont typeface="Arial"/>
              <a:buChar char="•"/>
            </a:pPr>
            <a:r>
              <a:rPr lang="en-US" sz="3400" dirty="0">
                <a:solidFill>
                  <a:srgbClr val="000000"/>
                </a:solidFill>
                <a:latin typeface="Poppins" panose="00000500000000000000" pitchFamily="2" charset="0"/>
                <a:ea typeface="Poppins"/>
                <a:cs typeface="Poppins" panose="00000500000000000000" pitchFamily="2" charset="0"/>
                <a:sym typeface="Poppins"/>
              </a:rPr>
              <a:t>System Requirement</a:t>
            </a:r>
          </a:p>
          <a:p>
            <a:pPr marL="860256" lvl="1" indent="-430128" algn="l">
              <a:lnSpc>
                <a:spcPts val="5578"/>
              </a:lnSpc>
              <a:buFont typeface="Arial"/>
              <a:buChar char="•"/>
            </a:pPr>
            <a:r>
              <a:rPr lang="en-US" sz="3400" dirty="0">
                <a:solidFill>
                  <a:srgbClr val="000000"/>
                </a:solidFill>
                <a:latin typeface="Poppins" panose="00000500000000000000" pitchFamily="2" charset="0"/>
                <a:ea typeface="Poppins"/>
                <a:cs typeface="Poppins" panose="00000500000000000000" pitchFamily="2" charset="0"/>
                <a:sym typeface="Poppins"/>
              </a:rPr>
              <a:t>Conceptual Modelling</a:t>
            </a:r>
          </a:p>
          <a:p>
            <a:pPr marL="860256" lvl="1" indent="-430128" algn="l">
              <a:lnSpc>
                <a:spcPts val="5578"/>
              </a:lnSpc>
              <a:buFont typeface="Arial"/>
              <a:buChar char="•"/>
            </a:pPr>
            <a:r>
              <a:rPr lang="en-US" sz="3400" dirty="0">
                <a:solidFill>
                  <a:srgbClr val="000000"/>
                </a:solidFill>
                <a:latin typeface="Poppins" panose="00000500000000000000" pitchFamily="2" charset="0"/>
                <a:ea typeface="Poppins"/>
                <a:cs typeface="Poppins" panose="00000500000000000000" pitchFamily="2" charset="0"/>
                <a:sym typeface="Poppins"/>
              </a:rPr>
              <a:t>Logical Modelling</a:t>
            </a:r>
          </a:p>
          <a:p>
            <a:pPr marL="860256" lvl="1" indent="-430128" algn="l">
              <a:lnSpc>
                <a:spcPts val="5578"/>
              </a:lnSpc>
              <a:buFont typeface="Arial"/>
              <a:buChar char="•"/>
            </a:pPr>
            <a:r>
              <a:rPr lang="en-US" sz="3400" dirty="0">
                <a:solidFill>
                  <a:srgbClr val="000000"/>
                </a:solidFill>
                <a:latin typeface="Poppins" panose="00000500000000000000" pitchFamily="2" charset="0"/>
                <a:ea typeface="Poppins"/>
                <a:cs typeface="Poppins" panose="00000500000000000000" pitchFamily="2" charset="0"/>
                <a:sym typeface="Poppins"/>
              </a:rPr>
              <a:t>Physical Database Design</a:t>
            </a:r>
          </a:p>
          <a:p>
            <a:pPr marL="860256" lvl="1" indent="-430128" algn="l">
              <a:lnSpc>
                <a:spcPts val="5578"/>
              </a:lnSpc>
              <a:buFont typeface="Arial"/>
              <a:buChar char="•"/>
            </a:pPr>
            <a:r>
              <a:rPr lang="en-US" sz="3400" dirty="0">
                <a:solidFill>
                  <a:srgbClr val="000000"/>
                </a:solidFill>
                <a:latin typeface="Poppins" panose="00000500000000000000" pitchFamily="2" charset="0"/>
                <a:ea typeface="Poppins"/>
                <a:cs typeface="Poppins" panose="00000500000000000000" pitchFamily="2" charset="0"/>
                <a:sym typeface="Poppins"/>
              </a:rPr>
              <a:t>Queries</a:t>
            </a:r>
          </a:p>
          <a:p>
            <a:pPr marL="860256" lvl="1" indent="-430128" algn="l">
              <a:lnSpc>
                <a:spcPts val="5578"/>
              </a:lnSpc>
              <a:buFont typeface="Arial"/>
              <a:buChar char="•"/>
            </a:pPr>
            <a:r>
              <a:rPr lang="en-US" sz="3400" dirty="0">
                <a:solidFill>
                  <a:srgbClr val="000000"/>
                </a:solidFill>
                <a:latin typeface="Poppins" panose="00000500000000000000" pitchFamily="2" charset="0"/>
                <a:ea typeface="Poppins"/>
                <a:cs typeface="Poppins" panose="00000500000000000000" pitchFamily="2" charset="0"/>
                <a:sym typeface="Poppins"/>
              </a:rPr>
              <a:t>Business Rules </a:t>
            </a:r>
          </a:p>
          <a:p>
            <a:pPr marL="860256" lvl="1" indent="-430128" algn="l">
              <a:lnSpc>
                <a:spcPts val="5578"/>
              </a:lnSpc>
              <a:buFont typeface="Arial"/>
              <a:buChar char="•"/>
            </a:pPr>
            <a:r>
              <a:rPr lang="en-US" sz="3400" dirty="0">
                <a:solidFill>
                  <a:srgbClr val="000000"/>
                </a:solidFill>
                <a:latin typeface="Poppins" panose="00000500000000000000" pitchFamily="2" charset="0"/>
                <a:ea typeface="Poppins"/>
                <a:cs typeface="Poppins" panose="00000500000000000000" pitchFamily="2" charset="0"/>
                <a:sym typeface="Poppins"/>
              </a:rPr>
              <a:t>Applications</a:t>
            </a:r>
          </a:p>
          <a:p>
            <a:pPr marL="860256" lvl="1" indent="-430128" algn="l">
              <a:lnSpc>
                <a:spcPts val="5578"/>
              </a:lnSpc>
              <a:buFont typeface="Arial"/>
              <a:buChar char="•"/>
            </a:pPr>
            <a:r>
              <a:rPr lang="en-US" sz="3400" dirty="0">
                <a:solidFill>
                  <a:srgbClr val="000000"/>
                </a:solidFill>
                <a:latin typeface="Poppins" panose="00000500000000000000" pitchFamily="2" charset="0"/>
                <a:ea typeface="Poppins"/>
                <a:cs typeface="Poppins" panose="00000500000000000000" pitchFamily="2" charset="0"/>
                <a:sym typeface="Poppins"/>
              </a:rPr>
              <a:t>Challenges</a:t>
            </a:r>
          </a:p>
          <a:p>
            <a:pPr marL="860256" lvl="1" indent="-430128" algn="l">
              <a:lnSpc>
                <a:spcPts val="5578"/>
              </a:lnSpc>
              <a:buFont typeface="Arial"/>
              <a:buChar char="•"/>
            </a:pPr>
            <a:r>
              <a:rPr lang="en-US" sz="3400" dirty="0">
                <a:solidFill>
                  <a:srgbClr val="000000"/>
                </a:solidFill>
                <a:latin typeface="Poppins" panose="00000500000000000000" pitchFamily="2" charset="0"/>
                <a:ea typeface="Poppins"/>
                <a:cs typeface="Poppins" panose="00000500000000000000" pitchFamily="2" charset="0"/>
                <a:sym typeface="Poppins"/>
              </a:rPr>
              <a:t>Summary</a:t>
            </a:r>
          </a:p>
        </p:txBody>
      </p:sp>
      <p:sp>
        <p:nvSpPr>
          <p:cNvPr id="7" name="Freeform 7"/>
          <p:cNvSpPr/>
          <p:nvPr/>
        </p:nvSpPr>
        <p:spPr>
          <a:xfrm>
            <a:off x="17259300" y="9258300"/>
            <a:ext cx="1028700" cy="1028700"/>
          </a:xfrm>
          <a:custGeom>
            <a:avLst/>
            <a:gdLst/>
            <a:ahLst/>
            <a:cxnLst/>
            <a:rect l="l" t="t" r="r" b="b"/>
            <a:pathLst>
              <a:path w="1028700" h="1028700">
                <a:moveTo>
                  <a:pt x="0" y="0"/>
                </a:moveTo>
                <a:lnTo>
                  <a:pt x="1028700" y="0"/>
                </a:lnTo>
                <a:lnTo>
                  <a:pt x="1028700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04" r="-2204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665877" y="4487763"/>
            <a:ext cx="14956245" cy="15305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1507"/>
              </a:lnSpc>
            </a:pPr>
            <a:r>
              <a:rPr lang="en-US" sz="11507" b="1" i="1">
                <a:solidFill>
                  <a:srgbClr val="2D3880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Thank You!</a:t>
            </a:r>
          </a:p>
        </p:txBody>
      </p:sp>
      <p:sp>
        <p:nvSpPr>
          <p:cNvPr id="4" name="Freeform 4"/>
          <p:cNvSpPr/>
          <p:nvPr/>
        </p:nvSpPr>
        <p:spPr>
          <a:xfrm rot="-10800000">
            <a:off x="12214894" y="0"/>
            <a:ext cx="6073106" cy="5476837"/>
          </a:xfrm>
          <a:custGeom>
            <a:avLst/>
            <a:gdLst/>
            <a:ahLst/>
            <a:cxnLst/>
            <a:rect l="l" t="t" r="r" b="b"/>
            <a:pathLst>
              <a:path w="6073106" h="5476837">
                <a:moveTo>
                  <a:pt x="0" y="0"/>
                </a:moveTo>
                <a:lnTo>
                  <a:pt x="6073106" y="0"/>
                </a:lnTo>
                <a:lnTo>
                  <a:pt x="6073106" y="5476837"/>
                </a:lnTo>
                <a:lnTo>
                  <a:pt x="0" y="54768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0" y="4810163"/>
            <a:ext cx="6073106" cy="5476837"/>
          </a:xfrm>
          <a:custGeom>
            <a:avLst/>
            <a:gdLst/>
            <a:ahLst/>
            <a:cxnLst/>
            <a:rect l="l" t="t" r="r" b="b"/>
            <a:pathLst>
              <a:path w="6073106" h="5476837">
                <a:moveTo>
                  <a:pt x="0" y="0"/>
                </a:moveTo>
                <a:lnTo>
                  <a:pt x="6073106" y="0"/>
                </a:lnTo>
                <a:lnTo>
                  <a:pt x="6073106" y="5476837"/>
                </a:lnTo>
                <a:lnTo>
                  <a:pt x="0" y="54768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7259300" y="9258300"/>
            <a:ext cx="1028700" cy="1028700"/>
          </a:xfrm>
          <a:custGeom>
            <a:avLst/>
            <a:gdLst/>
            <a:ahLst/>
            <a:cxnLst/>
            <a:rect l="l" t="t" r="r" b="b"/>
            <a:pathLst>
              <a:path w="1028700" h="1028700">
                <a:moveTo>
                  <a:pt x="0" y="0"/>
                </a:moveTo>
                <a:lnTo>
                  <a:pt x="1028700" y="0"/>
                </a:lnTo>
                <a:lnTo>
                  <a:pt x="1028700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04" r="-2204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2208182"/>
            <a:chOff x="0" y="0"/>
            <a:chExt cx="4816593" cy="58157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581579"/>
            </a:xfrm>
            <a:custGeom>
              <a:avLst/>
              <a:gdLst/>
              <a:ahLst/>
              <a:cxnLst/>
              <a:rect l="l" t="t" r="r" b="b"/>
              <a:pathLst>
                <a:path w="4816592" h="581579">
                  <a:moveTo>
                    <a:pt x="0" y="0"/>
                  </a:moveTo>
                  <a:lnTo>
                    <a:pt x="4816592" y="0"/>
                  </a:lnTo>
                  <a:lnTo>
                    <a:pt x="4816592" y="581579"/>
                  </a:lnTo>
                  <a:lnTo>
                    <a:pt x="0" y="581579"/>
                  </a:lnTo>
                  <a:close/>
                </a:path>
              </a:pathLst>
            </a:custGeom>
            <a:solidFill>
              <a:srgbClr val="598196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90500"/>
              <a:ext cx="4816593" cy="77207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9659"/>
                </a:lnSpc>
              </a:pPr>
              <a:r>
                <a:rPr lang="en-US" sz="6899" b="1" i="1">
                  <a:solidFill>
                    <a:srgbClr val="FFFFFF"/>
                  </a:solidFill>
                  <a:latin typeface="Poppins Bold Italics"/>
                  <a:ea typeface="Poppins Bold Italics"/>
                  <a:cs typeface="Poppins Bold Italics"/>
                  <a:sym typeface="Poppins Bold Italics"/>
                </a:rPr>
                <a:t>OBJECTIVE</a:t>
              </a:r>
            </a:p>
          </p:txBody>
        </p:sp>
      </p:grpSp>
      <p:sp>
        <p:nvSpPr>
          <p:cNvPr id="6" name="Freeform 6"/>
          <p:cNvSpPr/>
          <p:nvPr/>
        </p:nvSpPr>
        <p:spPr>
          <a:xfrm>
            <a:off x="9586725" y="2999876"/>
            <a:ext cx="8290090" cy="6258424"/>
          </a:xfrm>
          <a:custGeom>
            <a:avLst/>
            <a:gdLst/>
            <a:ahLst/>
            <a:cxnLst/>
            <a:rect l="l" t="t" r="r" b="b"/>
            <a:pathLst>
              <a:path w="8290090" h="6258424">
                <a:moveTo>
                  <a:pt x="0" y="0"/>
                </a:moveTo>
                <a:lnTo>
                  <a:pt x="8290090" y="0"/>
                </a:lnTo>
                <a:lnTo>
                  <a:pt x="8290090" y="6258424"/>
                </a:lnTo>
                <a:lnTo>
                  <a:pt x="0" y="62584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977" r="-2977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677871" y="7471897"/>
            <a:ext cx="1462033" cy="1624481"/>
          </a:xfrm>
          <a:custGeom>
            <a:avLst/>
            <a:gdLst/>
            <a:ahLst/>
            <a:cxnLst/>
            <a:rect l="l" t="t" r="r" b="b"/>
            <a:pathLst>
              <a:path w="1462033" h="1624481">
                <a:moveTo>
                  <a:pt x="0" y="0"/>
                </a:moveTo>
                <a:lnTo>
                  <a:pt x="1462033" y="0"/>
                </a:lnTo>
                <a:lnTo>
                  <a:pt x="1462033" y="1624482"/>
                </a:lnTo>
                <a:lnTo>
                  <a:pt x="0" y="162448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650162" y="2558602"/>
            <a:ext cx="9593513" cy="75184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255"/>
              </a:lnSpc>
              <a:spcBef>
                <a:spcPct val="0"/>
              </a:spcBef>
            </a:pPr>
            <a:r>
              <a:rPr lang="en-US" sz="3400" b="1" dirty="0">
                <a:solidFill>
                  <a:srgbClr val="000000"/>
                </a:solidFill>
                <a:latin typeface="Poppins" panose="00000500000000000000" pitchFamily="2" charset="0"/>
                <a:ea typeface="Poppins Bold"/>
                <a:cs typeface="Poppins" panose="00000500000000000000" pitchFamily="2" charset="0"/>
                <a:sym typeface="Poppins Bold"/>
              </a:rPr>
              <a:t>The main objective of the system is:</a:t>
            </a:r>
          </a:p>
          <a:p>
            <a:pPr algn="just">
              <a:lnSpc>
                <a:spcPts val="5255"/>
              </a:lnSpc>
              <a:spcBef>
                <a:spcPct val="0"/>
              </a:spcBef>
            </a:pPr>
            <a:r>
              <a:rPr lang="en-US" sz="3400" dirty="0">
                <a:solidFill>
                  <a:srgbClr val="000000"/>
                </a:solidFill>
                <a:latin typeface="Poppins" panose="00000500000000000000" pitchFamily="2" charset="0"/>
                <a:ea typeface="Poppins"/>
                <a:cs typeface="Poppins" panose="00000500000000000000" pitchFamily="2" charset="0"/>
                <a:sym typeface="Poppins"/>
              </a:rPr>
              <a:t>•Streamline patient care</a:t>
            </a:r>
          </a:p>
          <a:p>
            <a:pPr algn="just">
              <a:lnSpc>
                <a:spcPts val="5255"/>
              </a:lnSpc>
              <a:spcBef>
                <a:spcPct val="0"/>
              </a:spcBef>
            </a:pPr>
            <a:r>
              <a:rPr lang="en-US" sz="3400" dirty="0">
                <a:solidFill>
                  <a:srgbClr val="000000"/>
                </a:solidFill>
                <a:latin typeface="Poppins" panose="00000500000000000000" pitchFamily="2" charset="0"/>
                <a:ea typeface="Poppins"/>
                <a:cs typeface="Poppins" panose="00000500000000000000" pitchFamily="2" charset="0"/>
                <a:sym typeface="Poppins"/>
              </a:rPr>
              <a:t>•Improve operational efficiency</a:t>
            </a:r>
          </a:p>
          <a:p>
            <a:pPr algn="just">
              <a:lnSpc>
                <a:spcPts val="5255"/>
              </a:lnSpc>
              <a:spcBef>
                <a:spcPct val="0"/>
              </a:spcBef>
            </a:pPr>
            <a:r>
              <a:rPr lang="en-US" sz="3400" dirty="0">
                <a:solidFill>
                  <a:srgbClr val="000000"/>
                </a:solidFill>
                <a:latin typeface="Poppins" panose="00000500000000000000" pitchFamily="2" charset="0"/>
                <a:ea typeface="Poppins"/>
                <a:cs typeface="Poppins" panose="00000500000000000000" pitchFamily="2" charset="0"/>
                <a:sym typeface="Poppins"/>
              </a:rPr>
              <a:t>•Enhance data-driven decision-making</a:t>
            </a:r>
          </a:p>
          <a:p>
            <a:pPr algn="l">
              <a:lnSpc>
                <a:spcPts val="5255"/>
              </a:lnSpc>
              <a:spcBef>
                <a:spcPct val="0"/>
              </a:spcBef>
            </a:pPr>
            <a:endParaRPr lang="en-US" sz="3400" dirty="0">
              <a:solidFill>
                <a:srgbClr val="000000"/>
              </a:solidFill>
              <a:latin typeface="Poppins" panose="00000500000000000000" pitchFamily="2" charset="0"/>
              <a:ea typeface="Poppins"/>
              <a:cs typeface="Poppins" panose="00000500000000000000" pitchFamily="2" charset="0"/>
              <a:sym typeface="Poppins"/>
            </a:endParaRPr>
          </a:p>
          <a:p>
            <a:pPr algn="l">
              <a:lnSpc>
                <a:spcPts val="5390"/>
              </a:lnSpc>
              <a:spcBef>
                <a:spcPct val="0"/>
              </a:spcBef>
            </a:pPr>
            <a:r>
              <a:rPr lang="en-US" sz="3400" b="1" dirty="0">
                <a:solidFill>
                  <a:srgbClr val="000000"/>
                </a:solidFill>
                <a:latin typeface="Poppins" panose="00000500000000000000" pitchFamily="2" charset="0"/>
                <a:ea typeface="Poppins Bold"/>
                <a:cs typeface="Poppins" panose="00000500000000000000" pitchFamily="2" charset="0"/>
                <a:sym typeface="Poppins Bold"/>
              </a:rPr>
              <a:t>Tools &amp; Techniques</a:t>
            </a:r>
          </a:p>
          <a:p>
            <a:pPr algn="l">
              <a:lnSpc>
                <a:spcPts val="5390"/>
              </a:lnSpc>
              <a:spcBef>
                <a:spcPct val="0"/>
              </a:spcBef>
            </a:pPr>
            <a:r>
              <a:rPr lang="en-US" sz="3400" dirty="0">
                <a:solidFill>
                  <a:srgbClr val="000000"/>
                </a:solidFill>
                <a:latin typeface="Poppins" panose="00000500000000000000" pitchFamily="2" charset="0"/>
                <a:ea typeface="Poppins"/>
                <a:cs typeface="Poppins" panose="00000500000000000000" pitchFamily="2" charset="0"/>
                <a:sym typeface="Poppins"/>
              </a:rPr>
              <a:t>                 Oracle SQL </a:t>
            </a:r>
          </a:p>
          <a:p>
            <a:pPr algn="l">
              <a:lnSpc>
                <a:spcPts val="5390"/>
              </a:lnSpc>
              <a:spcBef>
                <a:spcPct val="0"/>
              </a:spcBef>
            </a:pPr>
            <a:r>
              <a:rPr lang="en-US" sz="3400" dirty="0">
                <a:solidFill>
                  <a:srgbClr val="000000"/>
                </a:solidFill>
                <a:latin typeface="Poppins" panose="00000500000000000000" pitchFamily="2" charset="0"/>
                <a:ea typeface="Poppins"/>
                <a:cs typeface="Poppins" panose="00000500000000000000" pitchFamily="2" charset="0"/>
                <a:sym typeface="Poppins"/>
              </a:rPr>
              <a:t>                 Draw IO</a:t>
            </a:r>
          </a:p>
          <a:p>
            <a:pPr algn="l">
              <a:lnSpc>
                <a:spcPts val="5390"/>
              </a:lnSpc>
              <a:spcBef>
                <a:spcPct val="0"/>
              </a:spcBef>
            </a:pPr>
            <a:r>
              <a:rPr lang="en-US" sz="3400" dirty="0">
                <a:solidFill>
                  <a:srgbClr val="000000"/>
                </a:solidFill>
                <a:latin typeface="Poppins" panose="00000500000000000000" pitchFamily="2" charset="0"/>
                <a:ea typeface="Poppins"/>
                <a:cs typeface="Poppins" panose="00000500000000000000" pitchFamily="2" charset="0"/>
                <a:sym typeface="Poppins"/>
              </a:rPr>
              <a:t>                 RDMS &amp; PL/SQL Concepts</a:t>
            </a:r>
          </a:p>
          <a:p>
            <a:pPr algn="l">
              <a:lnSpc>
                <a:spcPts val="5390"/>
              </a:lnSpc>
              <a:spcBef>
                <a:spcPct val="0"/>
              </a:spcBef>
            </a:pPr>
            <a:r>
              <a:rPr lang="en-US" sz="3400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                React &amp; NodeJS</a:t>
            </a:r>
          </a:p>
          <a:p>
            <a:pPr algn="l">
              <a:lnSpc>
                <a:spcPts val="5390"/>
              </a:lnSpc>
              <a:spcBef>
                <a:spcPct val="0"/>
              </a:spcBef>
            </a:pPr>
            <a:r>
              <a:rPr lang="en-US" sz="3400" dirty="0">
                <a:solidFill>
                  <a:srgbClr val="000000"/>
                </a:solidFill>
                <a:latin typeface="Poppins" panose="00000500000000000000" pitchFamily="2" charset="0"/>
                <a:ea typeface="Poppins"/>
                <a:cs typeface="Poppins" panose="00000500000000000000" pitchFamily="2" charset="0"/>
                <a:sym typeface="Poppins"/>
              </a:rPr>
              <a:t>                 </a:t>
            </a:r>
            <a:r>
              <a:rPr lang="en-US" sz="3400" dirty="0" err="1">
                <a:solidFill>
                  <a:srgbClr val="000000"/>
                </a:solidFill>
                <a:latin typeface="Poppins" panose="00000500000000000000" pitchFamily="2" charset="0"/>
                <a:ea typeface="Poppins"/>
                <a:cs typeface="Poppins" panose="00000500000000000000" pitchFamily="2" charset="0"/>
                <a:sym typeface="Poppins"/>
              </a:rPr>
              <a:t>VisualStudio</a:t>
            </a:r>
            <a:r>
              <a:rPr lang="en-US" sz="3400" dirty="0">
                <a:solidFill>
                  <a:srgbClr val="000000"/>
                </a:solidFill>
                <a:latin typeface="Poppins" panose="00000500000000000000" pitchFamily="2" charset="0"/>
                <a:ea typeface="Poppins"/>
                <a:cs typeface="Poppins" panose="00000500000000000000" pitchFamily="2" charset="0"/>
                <a:sym typeface="Poppins"/>
              </a:rPr>
              <a:t> Code</a:t>
            </a:r>
          </a:p>
        </p:txBody>
      </p:sp>
      <p:sp>
        <p:nvSpPr>
          <p:cNvPr id="9" name="Freeform 9"/>
          <p:cNvSpPr/>
          <p:nvPr/>
        </p:nvSpPr>
        <p:spPr>
          <a:xfrm>
            <a:off x="17259300" y="9258300"/>
            <a:ext cx="1028700" cy="1028700"/>
          </a:xfrm>
          <a:custGeom>
            <a:avLst/>
            <a:gdLst/>
            <a:ahLst/>
            <a:cxnLst/>
            <a:rect l="l" t="t" r="r" b="b"/>
            <a:pathLst>
              <a:path w="1028700" h="1028700">
                <a:moveTo>
                  <a:pt x="0" y="0"/>
                </a:moveTo>
                <a:lnTo>
                  <a:pt x="1028700" y="0"/>
                </a:lnTo>
                <a:lnTo>
                  <a:pt x="1028700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04" r="-2204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2208182"/>
            <a:chOff x="0" y="0"/>
            <a:chExt cx="4816593" cy="58157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581579"/>
            </a:xfrm>
            <a:custGeom>
              <a:avLst/>
              <a:gdLst/>
              <a:ahLst/>
              <a:cxnLst/>
              <a:rect l="l" t="t" r="r" b="b"/>
              <a:pathLst>
                <a:path w="4816592" h="581579">
                  <a:moveTo>
                    <a:pt x="0" y="0"/>
                  </a:moveTo>
                  <a:lnTo>
                    <a:pt x="4816592" y="0"/>
                  </a:lnTo>
                  <a:lnTo>
                    <a:pt x="4816592" y="581579"/>
                  </a:lnTo>
                  <a:lnTo>
                    <a:pt x="0" y="581579"/>
                  </a:lnTo>
                  <a:close/>
                </a:path>
              </a:pathLst>
            </a:custGeom>
            <a:solidFill>
              <a:srgbClr val="598196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90500"/>
              <a:ext cx="4816593" cy="77207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9659"/>
                </a:lnSpc>
              </a:pPr>
              <a:r>
                <a:rPr lang="en-US" sz="6899" b="1" i="1">
                  <a:solidFill>
                    <a:srgbClr val="FFFFFF"/>
                  </a:solidFill>
                  <a:latin typeface="Poppins Bold Italics"/>
                  <a:ea typeface="Poppins Bold Italics"/>
                  <a:cs typeface="Poppins Bold Italics"/>
                  <a:sym typeface="Poppins Bold Italics"/>
                </a:rPr>
                <a:t>REQUIREMENT GATHERING</a:t>
              </a: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246080" y="2312686"/>
            <a:ext cx="17660920" cy="76714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just">
              <a:lnSpc>
                <a:spcPts val="503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3400" b="1" dirty="0">
                <a:solidFill>
                  <a:srgbClr val="000000"/>
                </a:solidFill>
                <a:latin typeface="Poppins" panose="00000500000000000000" pitchFamily="2" charset="0"/>
                <a:cs typeface="Poppins" panose="00000500000000000000" pitchFamily="2" charset="0"/>
                <a:sym typeface="Poppins Bold"/>
              </a:rPr>
              <a:t>Stakeholder Identification: </a:t>
            </a:r>
          </a:p>
          <a:p>
            <a:pPr algn="just">
              <a:lnSpc>
                <a:spcPts val="5039"/>
              </a:lnSpc>
              <a:spcBef>
                <a:spcPct val="0"/>
              </a:spcBef>
            </a:pPr>
            <a:r>
              <a:rPr lang="en-US" sz="3400" dirty="0">
                <a:solidFill>
                  <a:srgbClr val="000000"/>
                </a:solidFill>
                <a:latin typeface="Poppins" panose="00000500000000000000" pitchFamily="2" charset="0"/>
                <a:cs typeface="Poppins" panose="00000500000000000000" pitchFamily="2" charset="0"/>
                <a:sym typeface="Poppins"/>
              </a:rPr>
              <a:t>Medical Staff (Doctors, Nurses), Administrative Staff, Patients, Laboratory Technicians, Billing Department</a:t>
            </a:r>
          </a:p>
          <a:p>
            <a:pPr algn="just">
              <a:lnSpc>
                <a:spcPts val="5039"/>
              </a:lnSpc>
              <a:spcBef>
                <a:spcPct val="0"/>
              </a:spcBef>
            </a:pPr>
            <a:endParaRPr lang="en-US" sz="3400" dirty="0">
              <a:solidFill>
                <a:srgbClr val="000000"/>
              </a:solidFill>
              <a:latin typeface="Poppins" panose="00000500000000000000" pitchFamily="2" charset="0"/>
              <a:ea typeface="Poppins"/>
              <a:cs typeface="Poppins" panose="00000500000000000000" pitchFamily="2" charset="0"/>
              <a:sym typeface="Poppins"/>
            </a:endParaRPr>
          </a:p>
          <a:p>
            <a:pPr marL="457200" indent="-457200" algn="just">
              <a:lnSpc>
                <a:spcPts val="503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3400" b="1" dirty="0">
                <a:solidFill>
                  <a:srgbClr val="000000"/>
                </a:solidFill>
                <a:latin typeface="Poppins" panose="00000500000000000000" pitchFamily="2" charset="0"/>
                <a:ea typeface="Poppins Bold"/>
                <a:cs typeface="Poppins" panose="00000500000000000000" pitchFamily="2" charset="0"/>
                <a:sym typeface="Poppins Bold"/>
              </a:rPr>
              <a:t>Data Collection Methods : </a:t>
            </a:r>
          </a:p>
          <a:p>
            <a:pPr algn="just">
              <a:lnSpc>
                <a:spcPts val="5039"/>
              </a:lnSpc>
              <a:spcBef>
                <a:spcPct val="0"/>
              </a:spcBef>
            </a:pPr>
            <a:r>
              <a:rPr lang="en-US" sz="3400" dirty="0">
                <a:solidFill>
                  <a:srgbClr val="000000"/>
                </a:solidFill>
                <a:latin typeface="Poppins" panose="00000500000000000000" pitchFamily="2" charset="0"/>
                <a:ea typeface="Poppins"/>
                <a:cs typeface="Poppins" panose="00000500000000000000" pitchFamily="2" charset="0"/>
                <a:sym typeface="Poppins"/>
              </a:rPr>
              <a:t>Analysis of existing healthcare systems, Review of medical workflow processes, Study of healthcare regulations and compliance requirements, Evaluation of data security needs</a:t>
            </a:r>
          </a:p>
          <a:p>
            <a:pPr algn="just">
              <a:lnSpc>
                <a:spcPts val="5039"/>
              </a:lnSpc>
              <a:spcBef>
                <a:spcPct val="0"/>
              </a:spcBef>
            </a:pPr>
            <a:endParaRPr lang="en-US" sz="3400" dirty="0">
              <a:solidFill>
                <a:srgbClr val="000000"/>
              </a:solidFill>
              <a:latin typeface="Poppins" panose="00000500000000000000" pitchFamily="2" charset="0"/>
              <a:ea typeface="Poppins"/>
              <a:cs typeface="Poppins" panose="00000500000000000000" pitchFamily="2" charset="0"/>
              <a:sym typeface="Poppins"/>
            </a:endParaRPr>
          </a:p>
          <a:p>
            <a:pPr marL="457200" indent="-457200" algn="just">
              <a:lnSpc>
                <a:spcPts val="503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3400" b="1" dirty="0">
                <a:solidFill>
                  <a:srgbClr val="000000"/>
                </a:solidFill>
                <a:latin typeface="Poppins" panose="00000500000000000000" pitchFamily="2" charset="0"/>
                <a:ea typeface="Poppins Bold"/>
                <a:cs typeface="Poppins" panose="00000500000000000000" pitchFamily="2" charset="0"/>
                <a:sym typeface="Poppins Bold"/>
              </a:rPr>
              <a:t>Technical Requirements : </a:t>
            </a:r>
          </a:p>
          <a:p>
            <a:pPr algn="just">
              <a:lnSpc>
                <a:spcPts val="5039"/>
              </a:lnSpc>
              <a:spcBef>
                <a:spcPct val="0"/>
              </a:spcBef>
            </a:pPr>
            <a:r>
              <a:rPr lang="en-US" sz="3400" dirty="0">
                <a:solidFill>
                  <a:srgbClr val="000000"/>
                </a:solidFill>
                <a:latin typeface="Poppins" panose="00000500000000000000" pitchFamily="2" charset="0"/>
                <a:ea typeface="Poppins"/>
                <a:cs typeface="Poppins" panose="00000500000000000000" pitchFamily="2" charset="0"/>
                <a:sym typeface="Poppins"/>
              </a:rPr>
              <a:t>Oracle SQL Database implementation, Data security and privacy      compliance, System scalability</a:t>
            </a:r>
          </a:p>
        </p:txBody>
      </p:sp>
      <p:sp>
        <p:nvSpPr>
          <p:cNvPr id="7" name="Freeform 7"/>
          <p:cNvSpPr/>
          <p:nvPr/>
        </p:nvSpPr>
        <p:spPr>
          <a:xfrm>
            <a:off x="17259300" y="9258300"/>
            <a:ext cx="1028700" cy="1028700"/>
          </a:xfrm>
          <a:custGeom>
            <a:avLst/>
            <a:gdLst/>
            <a:ahLst/>
            <a:cxnLst/>
            <a:rect l="l" t="t" r="r" b="b"/>
            <a:pathLst>
              <a:path w="1028700" h="1028700">
                <a:moveTo>
                  <a:pt x="0" y="0"/>
                </a:moveTo>
                <a:lnTo>
                  <a:pt x="1028700" y="0"/>
                </a:lnTo>
                <a:lnTo>
                  <a:pt x="1028700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04" r="-2204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2208182"/>
            <a:chOff x="0" y="0"/>
            <a:chExt cx="4816593" cy="58157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581579"/>
            </a:xfrm>
            <a:custGeom>
              <a:avLst/>
              <a:gdLst/>
              <a:ahLst/>
              <a:cxnLst/>
              <a:rect l="l" t="t" r="r" b="b"/>
              <a:pathLst>
                <a:path w="4816592" h="581579">
                  <a:moveTo>
                    <a:pt x="0" y="0"/>
                  </a:moveTo>
                  <a:lnTo>
                    <a:pt x="4816592" y="0"/>
                  </a:lnTo>
                  <a:lnTo>
                    <a:pt x="4816592" y="581579"/>
                  </a:lnTo>
                  <a:lnTo>
                    <a:pt x="0" y="581579"/>
                  </a:lnTo>
                  <a:close/>
                </a:path>
              </a:pathLst>
            </a:custGeom>
            <a:solidFill>
              <a:srgbClr val="598196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90500"/>
              <a:ext cx="4816593" cy="77207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9659"/>
                </a:lnSpc>
              </a:pPr>
              <a:r>
                <a:rPr lang="en-US" sz="6899" b="1" i="1">
                  <a:solidFill>
                    <a:srgbClr val="FFFFFF"/>
                  </a:solidFill>
                  <a:latin typeface="Poppins Bold Italics"/>
                  <a:ea typeface="Poppins Bold Italics"/>
                  <a:cs typeface="Poppins Bold Italics"/>
                  <a:sym typeface="Poppins Bold Italics"/>
                </a:rPr>
                <a:t>SYSTEM REQUIREMENT</a:t>
              </a: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028700" y="2397491"/>
            <a:ext cx="7401667" cy="70534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70"/>
              </a:lnSpc>
              <a:spcBef>
                <a:spcPct val="0"/>
              </a:spcBef>
            </a:pPr>
            <a:r>
              <a:rPr lang="en-US" sz="3400" b="1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Functional Requirement</a:t>
            </a:r>
          </a:p>
          <a:p>
            <a:pPr algn="l">
              <a:lnSpc>
                <a:spcPts val="4570"/>
              </a:lnSpc>
              <a:spcBef>
                <a:spcPct val="0"/>
              </a:spcBef>
            </a:pPr>
            <a:endParaRPr lang="en-US" sz="3400" b="1" dirty="0">
              <a:solidFill>
                <a:srgbClr val="000000"/>
              </a:solidFill>
              <a:latin typeface="Poppins Bold"/>
              <a:ea typeface="Poppins Bold"/>
              <a:cs typeface="Poppins Bold"/>
              <a:sym typeface="Poppins Bold"/>
            </a:endParaRPr>
          </a:p>
          <a:p>
            <a:pPr algn="l">
              <a:lnSpc>
                <a:spcPts val="4570"/>
              </a:lnSpc>
              <a:spcBef>
                <a:spcPct val="0"/>
              </a:spcBef>
            </a:pPr>
            <a:r>
              <a:rPr lang="en-US" sz="3400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•User authentication and authorization</a:t>
            </a:r>
          </a:p>
          <a:p>
            <a:pPr algn="l">
              <a:lnSpc>
                <a:spcPts val="4570"/>
              </a:lnSpc>
              <a:spcBef>
                <a:spcPct val="0"/>
              </a:spcBef>
            </a:pPr>
            <a:r>
              <a:rPr lang="en-US" sz="3400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•Patient registration and profile management</a:t>
            </a:r>
          </a:p>
          <a:p>
            <a:pPr algn="l">
              <a:lnSpc>
                <a:spcPts val="4570"/>
              </a:lnSpc>
              <a:spcBef>
                <a:spcPct val="0"/>
              </a:spcBef>
            </a:pPr>
            <a:r>
              <a:rPr lang="en-US" sz="3400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•Appointment scheduling and management</a:t>
            </a:r>
          </a:p>
          <a:p>
            <a:pPr algn="l">
              <a:lnSpc>
                <a:spcPts val="4570"/>
              </a:lnSpc>
              <a:spcBef>
                <a:spcPct val="0"/>
              </a:spcBef>
            </a:pPr>
            <a:r>
              <a:rPr lang="en-US" sz="3400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•Medical records documentation</a:t>
            </a:r>
          </a:p>
          <a:p>
            <a:pPr algn="l">
              <a:lnSpc>
                <a:spcPts val="4570"/>
              </a:lnSpc>
              <a:spcBef>
                <a:spcPct val="0"/>
              </a:spcBef>
            </a:pPr>
            <a:r>
              <a:rPr lang="en-US" sz="3400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•Billing and payment processing</a:t>
            </a:r>
          </a:p>
          <a:p>
            <a:pPr algn="l">
              <a:lnSpc>
                <a:spcPts val="4570"/>
              </a:lnSpc>
              <a:spcBef>
                <a:spcPct val="0"/>
              </a:spcBef>
            </a:pPr>
            <a:r>
              <a:rPr lang="en-US" sz="3400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•Prescription management</a:t>
            </a:r>
          </a:p>
          <a:p>
            <a:pPr algn="l">
              <a:lnSpc>
                <a:spcPts val="4570"/>
              </a:lnSpc>
              <a:spcBef>
                <a:spcPct val="0"/>
              </a:spcBef>
            </a:pPr>
            <a:r>
              <a:rPr lang="en-US" sz="3400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•Laboratory results tracking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578044" y="2397491"/>
            <a:ext cx="7066558" cy="52837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64"/>
              </a:lnSpc>
              <a:spcBef>
                <a:spcPct val="0"/>
              </a:spcBef>
            </a:pPr>
            <a:r>
              <a:rPr lang="en-US" sz="3400" b="1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Nonfunctional Requirement</a:t>
            </a:r>
          </a:p>
          <a:p>
            <a:pPr algn="l">
              <a:lnSpc>
                <a:spcPts val="4564"/>
              </a:lnSpc>
              <a:spcBef>
                <a:spcPct val="0"/>
              </a:spcBef>
            </a:pPr>
            <a:endParaRPr lang="en-US" sz="3400" b="1" dirty="0">
              <a:solidFill>
                <a:srgbClr val="000000"/>
              </a:solidFill>
              <a:latin typeface="Poppins Bold"/>
              <a:ea typeface="Poppins Bold"/>
              <a:cs typeface="Poppins Bold"/>
              <a:sym typeface="Poppins Bold"/>
            </a:endParaRPr>
          </a:p>
          <a:p>
            <a:pPr algn="l">
              <a:lnSpc>
                <a:spcPts val="4564"/>
              </a:lnSpc>
              <a:spcBef>
                <a:spcPct val="0"/>
              </a:spcBef>
            </a:pPr>
            <a:r>
              <a:rPr lang="en-US" sz="3400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•System performance and response time</a:t>
            </a:r>
          </a:p>
          <a:p>
            <a:pPr algn="l">
              <a:lnSpc>
                <a:spcPts val="4564"/>
              </a:lnSpc>
              <a:spcBef>
                <a:spcPct val="0"/>
              </a:spcBef>
            </a:pPr>
            <a:r>
              <a:rPr lang="en-US" sz="3400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•Data security and privacy</a:t>
            </a:r>
          </a:p>
          <a:p>
            <a:pPr algn="l">
              <a:lnSpc>
                <a:spcPts val="4564"/>
              </a:lnSpc>
              <a:spcBef>
                <a:spcPct val="0"/>
              </a:spcBef>
            </a:pPr>
            <a:r>
              <a:rPr lang="en-US" sz="3400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•System availability</a:t>
            </a:r>
          </a:p>
          <a:p>
            <a:pPr algn="l">
              <a:lnSpc>
                <a:spcPts val="4564"/>
              </a:lnSpc>
              <a:spcBef>
                <a:spcPct val="0"/>
              </a:spcBef>
            </a:pPr>
            <a:r>
              <a:rPr lang="en-US" sz="3400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•User interface accessibility</a:t>
            </a:r>
          </a:p>
          <a:p>
            <a:pPr algn="l">
              <a:lnSpc>
                <a:spcPts val="4564"/>
              </a:lnSpc>
              <a:spcBef>
                <a:spcPct val="0"/>
              </a:spcBef>
            </a:pPr>
            <a:r>
              <a:rPr lang="en-US" sz="3400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•Data backup and recovery</a:t>
            </a:r>
          </a:p>
          <a:p>
            <a:pPr algn="l">
              <a:lnSpc>
                <a:spcPts val="4564"/>
              </a:lnSpc>
              <a:spcBef>
                <a:spcPct val="0"/>
              </a:spcBef>
            </a:pPr>
            <a:r>
              <a:rPr lang="en-US" sz="3400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•System scalability</a:t>
            </a:r>
          </a:p>
        </p:txBody>
      </p:sp>
      <p:sp>
        <p:nvSpPr>
          <p:cNvPr id="8" name="Freeform 8"/>
          <p:cNvSpPr/>
          <p:nvPr/>
        </p:nvSpPr>
        <p:spPr>
          <a:xfrm>
            <a:off x="17259300" y="9258300"/>
            <a:ext cx="1028700" cy="1028700"/>
          </a:xfrm>
          <a:custGeom>
            <a:avLst/>
            <a:gdLst/>
            <a:ahLst/>
            <a:cxnLst/>
            <a:rect l="l" t="t" r="r" b="b"/>
            <a:pathLst>
              <a:path w="1028700" h="1028700">
                <a:moveTo>
                  <a:pt x="0" y="0"/>
                </a:moveTo>
                <a:lnTo>
                  <a:pt x="1028700" y="0"/>
                </a:lnTo>
                <a:lnTo>
                  <a:pt x="1028700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04" r="-2204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911326"/>
            <a:chOff x="0" y="0"/>
            <a:chExt cx="4816593" cy="50339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503395"/>
            </a:xfrm>
            <a:custGeom>
              <a:avLst/>
              <a:gdLst/>
              <a:ahLst/>
              <a:cxnLst/>
              <a:rect l="l" t="t" r="r" b="b"/>
              <a:pathLst>
                <a:path w="4816592" h="503395">
                  <a:moveTo>
                    <a:pt x="0" y="0"/>
                  </a:moveTo>
                  <a:lnTo>
                    <a:pt x="4816592" y="0"/>
                  </a:lnTo>
                  <a:lnTo>
                    <a:pt x="4816592" y="503395"/>
                  </a:lnTo>
                  <a:lnTo>
                    <a:pt x="0" y="503395"/>
                  </a:lnTo>
                  <a:close/>
                </a:path>
              </a:pathLst>
            </a:custGeom>
            <a:solidFill>
              <a:srgbClr val="598196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90500"/>
              <a:ext cx="4816593" cy="6938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9659"/>
                </a:lnSpc>
              </a:pPr>
              <a:r>
                <a:rPr lang="en-US" sz="6899" b="1" i="1">
                  <a:solidFill>
                    <a:srgbClr val="FFFFFF"/>
                  </a:solidFill>
                  <a:latin typeface="Poppins Bold Italics"/>
                  <a:ea typeface="Poppins Bold Italics"/>
                  <a:cs typeface="Poppins Bold Italics"/>
                  <a:sym typeface="Poppins Bold Italics"/>
                </a:rPr>
                <a:t>CONCEPTUAL MODELLING</a:t>
              </a:r>
            </a:p>
          </p:txBody>
        </p:sp>
      </p:grpSp>
      <p:sp>
        <p:nvSpPr>
          <p:cNvPr id="6" name="Freeform 6"/>
          <p:cNvSpPr/>
          <p:nvPr/>
        </p:nvSpPr>
        <p:spPr>
          <a:xfrm>
            <a:off x="2087672" y="2038820"/>
            <a:ext cx="14112657" cy="8160825"/>
          </a:xfrm>
          <a:custGeom>
            <a:avLst/>
            <a:gdLst/>
            <a:ahLst/>
            <a:cxnLst/>
            <a:rect l="l" t="t" r="r" b="b"/>
            <a:pathLst>
              <a:path w="14112657" h="8160825">
                <a:moveTo>
                  <a:pt x="0" y="0"/>
                </a:moveTo>
                <a:lnTo>
                  <a:pt x="14112656" y="0"/>
                </a:lnTo>
                <a:lnTo>
                  <a:pt x="14112656" y="8160824"/>
                </a:lnTo>
                <a:lnTo>
                  <a:pt x="0" y="81608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786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7259300" y="9258300"/>
            <a:ext cx="1028700" cy="1028700"/>
          </a:xfrm>
          <a:custGeom>
            <a:avLst/>
            <a:gdLst/>
            <a:ahLst/>
            <a:cxnLst/>
            <a:rect l="l" t="t" r="r" b="b"/>
            <a:pathLst>
              <a:path w="1028700" h="1028700">
                <a:moveTo>
                  <a:pt x="0" y="0"/>
                </a:moveTo>
                <a:lnTo>
                  <a:pt x="1028700" y="0"/>
                </a:lnTo>
                <a:lnTo>
                  <a:pt x="1028700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04" r="-2204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911326"/>
            <a:chOff x="0" y="0"/>
            <a:chExt cx="4816593" cy="50339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503395"/>
            </a:xfrm>
            <a:custGeom>
              <a:avLst/>
              <a:gdLst/>
              <a:ahLst/>
              <a:cxnLst/>
              <a:rect l="l" t="t" r="r" b="b"/>
              <a:pathLst>
                <a:path w="4816592" h="503395">
                  <a:moveTo>
                    <a:pt x="0" y="0"/>
                  </a:moveTo>
                  <a:lnTo>
                    <a:pt x="4816592" y="0"/>
                  </a:lnTo>
                  <a:lnTo>
                    <a:pt x="4816592" y="503395"/>
                  </a:lnTo>
                  <a:lnTo>
                    <a:pt x="0" y="503395"/>
                  </a:lnTo>
                  <a:close/>
                </a:path>
              </a:pathLst>
            </a:custGeom>
            <a:solidFill>
              <a:srgbClr val="598196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90500"/>
              <a:ext cx="4816593" cy="6938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9659"/>
                </a:lnSpc>
              </a:pPr>
              <a:r>
                <a:rPr lang="en-US" sz="6899" b="1" i="1">
                  <a:solidFill>
                    <a:srgbClr val="FFFFFF"/>
                  </a:solidFill>
                  <a:latin typeface="Poppins Bold Italics"/>
                  <a:ea typeface="Poppins Bold Italics"/>
                  <a:cs typeface="Poppins Bold Italics"/>
                  <a:sym typeface="Poppins Bold Italics"/>
                </a:rPr>
                <a:t>LOGICAL MODELLING</a:t>
              </a:r>
            </a:p>
          </p:txBody>
        </p:sp>
      </p:grpSp>
      <p:sp>
        <p:nvSpPr>
          <p:cNvPr id="6" name="Freeform 6"/>
          <p:cNvSpPr/>
          <p:nvPr/>
        </p:nvSpPr>
        <p:spPr>
          <a:xfrm>
            <a:off x="17259300" y="9258300"/>
            <a:ext cx="1028700" cy="1028700"/>
          </a:xfrm>
          <a:custGeom>
            <a:avLst/>
            <a:gdLst/>
            <a:ahLst/>
            <a:cxnLst/>
            <a:rect l="l" t="t" r="r" b="b"/>
            <a:pathLst>
              <a:path w="1028700" h="1028700">
                <a:moveTo>
                  <a:pt x="0" y="0"/>
                </a:moveTo>
                <a:lnTo>
                  <a:pt x="1028700" y="0"/>
                </a:lnTo>
                <a:lnTo>
                  <a:pt x="1028700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3621225" y="1911326"/>
            <a:ext cx="11055755" cy="8375674"/>
          </a:xfrm>
          <a:custGeom>
            <a:avLst/>
            <a:gdLst/>
            <a:ahLst/>
            <a:cxnLst/>
            <a:rect l="l" t="t" r="r" b="b"/>
            <a:pathLst>
              <a:path w="6677658" h="8375674">
                <a:moveTo>
                  <a:pt x="0" y="0"/>
                </a:moveTo>
                <a:lnTo>
                  <a:pt x="6677658" y="0"/>
                </a:lnTo>
                <a:lnTo>
                  <a:pt x="6677658" y="8375674"/>
                </a:lnTo>
                <a:lnTo>
                  <a:pt x="0" y="837567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04" r="-2204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911326"/>
            <a:chOff x="0" y="0"/>
            <a:chExt cx="4816593" cy="50339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503395"/>
            </a:xfrm>
            <a:custGeom>
              <a:avLst/>
              <a:gdLst/>
              <a:ahLst/>
              <a:cxnLst/>
              <a:rect l="l" t="t" r="r" b="b"/>
              <a:pathLst>
                <a:path w="4816592" h="503395">
                  <a:moveTo>
                    <a:pt x="0" y="0"/>
                  </a:moveTo>
                  <a:lnTo>
                    <a:pt x="4816592" y="0"/>
                  </a:lnTo>
                  <a:lnTo>
                    <a:pt x="4816592" y="503395"/>
                  </a:lnTo>
                  <a:lnTo>
                    <a:pt x="0" y="503395"/>
                  </a:lnTo>
                  <a:close/>
                </a:path>
              </a:pathLst>
            </a:custGeom>
            <a:solidFill>
              <a:srgbClr val="598196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90500"/>
              <a:ext cx="4816593" cy="6938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9659"/>
                </a:lnSpc>
              </a:pPr>
              <a:r>
                <a:rPr lang="en-US" sz="6899" b="1" i="1">
                  <a:solidFill>
                    <a:srgbClr val="FFFFFF"/>
                  </a:solidFill>
                  <a:latin typeface="Poppins Bold Italics"/>
                  <a:ea typeface="Poppins Bold Italics"/>
                  <a:cs typeface="Poppins Bold Italics"/>
                  <a:sym typeface="Poppins Bold Italics"/>
                </a:rPr>
                <a:t>PHYSICAL DATABASE DESIGN</a:t>
              </a:r>
            </a:p>
          </p:txBody>
        </p:sp>
      </p:grpSp>
      <p:sp>
        <p:nvSpPr>
          <p:cNvPr id="6" name="Freeform 6"/>
          <p:cNvSpPr/>
          <p:nvPr/>
        </p:nvSpPr>
        <p:spPr>
          <a:xfrm>
            <a:off x="17259300" y="9258300"/>
            <a:ext cx="1028700" cy="1028700"/>
          </a:xfrm>
          <a:custGeom>
            <a:avLst/>
            <a:gdLst/>
            <a:ahLst/>
            <a:cxnLst/>
            <a:rect l="l" t="t" r="r" b="b"/>
            <a:pathLst>
              <a:path w="1028700" h="1028700">
                <a:moveTo>
                  <a:pt x="0" y="0"/>
                </a:moveTo>
                <a:lnTo>
                  <a:pt x="1028700" y="0"/>
                </a:lnTo>
                <a:lnTo>
                  <a:pt x="1028700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3027769" y="1911326"/>
            <a:ext cx="12242668" cy="8375674"/>
          </a:xfrm>
          <a:custGeom>
            <a:avLst/>
            <a:gdLst/>
            <a:ahLst/>
            <a:cxnLst/>
            <a:rect l="l" t="t" r="r" b="b"/>
            <a:pathLst>
              <a:path w="7701285" h="8375674">
                <a:moveTo>
                  <a:pt x="0" y="0"/>
                </a:moveTo>
                <a:lnTo>
                  <a:pt x="7701284" y="0"/>
                </a:lnTo>
                <a:lnTo>
                  <a:pt x="7701284" y="8375674"/>
                </a:lnTo>
                <a:lnTo>
                  <a:pt x="0" y="837567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04" r="-2204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911326"/>
            <a:chOff x="0" y="0"/>
            <a:chExt cx="4816593" cy="50339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503395"/>
            </a:xfrm>
            <a:custGeom>
              <a:avLst/>
              <a:gdLst/>
              <a:ahLst/>
              <a:cxnLst/>
              <a:rect l="l" t="t" r="r" b="b"/>
              <a:pathLst>
                <a:path w="4816592" h="503395">
                  <a:moveTo>
                    <a:pt x="0" y="0"/>
                  </a:moveTo>
                  <a:lnTo>
                    <a:pt x="4816592" y="0"/>
                  </a:lnTo>
                  <a:lnTo>
                    <a:pt x="4816592" y="503395"/>
                  </a:lnTo>
                  <a:lnTo>
                    <a:pt x="0" y="503395"/>
                  </a:lnTo>
                  <a:close/>
                </a:path>
              </a:pathLst>
            </a:custGeom>
            <a:solidFill>
              <a:srgbClr val="598196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90500"/>
              <a:ext cx="4816593" cy="6938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9659"/>
                </a:lnSpc>
              </a:pPr>
              <a:r>
                <a:rPr lang="en-US" sz="6899" b="1" i="1">
                  <a:solidFill>
                    <a:srgbClr val="FFFFFF"/>
                  </a:solidFill>
                  <a:latin typeface="Poppins Bold Italics"/>
                  <a:ea typeface="Poppins Bold Italics"/>
                  <a:cs typeface="Poppins Bold Italics"/>
                  <a:sym typeface="Poppins Bold Italics"/>
                </a:rPr>
                <a:t>QUERIES - VIEW</a:t>
              </a:r>
            </a:p>
          </p:txBody>
        </p:sp>
      </p:grpSp>
      <p:sp>
        <p:nvSpPr>
          <p:cNvPr id="6" name="Freeform 6"/>
          <p:cNvSpPr/>
          <p:nvPr/>
        </p:nvSpPr>
        <p:spPr>
          <a:xfrm>
            <a:off x="17259300" y="9258300"/>
            <a:ext cx="1028700" cy="1028700"/>
          </a:xfrm>
          <a:custGeom>
            <a:avLst/>
            <a:gdLst/>
            <a:ahLst/>
            <a:cxnLst/>
            <a:rect l="l" t="t" r="r" b="b"/>
            <a:pathLst>
              <a:path w="1028700" h="1028700">
                <a:moveTo>
                  <a:pt x="0" y="0"/>
                </a:moveTo>
                <a:lnTo>
                  <a:pt x="1028700" y="0"/>
                </a:lnTo>
                <a:lnTo>
                  <a:pt x="1028700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266206" y="3088656"/>
            <a:ext cx="7451676" cy="6427071"/>
          </a:xfrm>
          <a:custGeom>
            <a:avLst/>
            <a:gdLst/>
            <a:ahLst/>
            <a:cxnLst/>
            <a:rect l="l" t="t" r="r" b="b"/>
            <a:pathLst>
              <a:path w="7451676" h="6427071">
                <a:moveTo>
                  <a:pt x="0" y="0"/>
                </a:moveTo>
                <a:lnTo>
                  <a:pt x="7451676" y="0"/>
                </a:lnTo>
                <a:lnTo>
                  <a:pt x="7451676" y="6427070"/>
                </a:lnTo>
                <a:lnTo>
                  <a:pt x="0" y="642707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7922006" y="3827301"/>
            <a:ext cx="10365994" cy="3628098"/>
          </a:xfrm>
          <a:custGeom>
            <a:avLst/>
            <a:gdLst/>
            <a:ahLst/>
            <a:cxnLst/>
            <a:rect l="l" t="t" r="r" b="b"/>
            <a:pathLst>
              <a:path w="10365994" h="3628098">
                <a:moveTo>
                  <a:pt x="0" y="0"/>
                </a:moveTo>
                <a:lnTo>
                  <a:pt x="10365994" y="0"/>
                </a:lnTo>
                <a:lnTo>
                  <a:pt x="10365994" y="3628098"/>
                </a:lnTo>
                <a:lnTo>
                  <a:pt x="0" y="362809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0" y="2048421"/>
            <a:ext cx="7717882" cy="566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400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• </a:t>
            </a:r>
            <a:r>
              <a:rPr lang="en-US" sz="3400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PatientAppointmentDetails</a:t>
            </a:r>
            <a:r>
              <a:rPr lang="en-US" sz="3400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View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577</Words>
  <Application>Microsoft Office PowerPoint</Application>
  <PresentationFormat>Custom</PresentationFormat>
  <Paragraphs>117</Paragraphs>
  <Slides>20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HealthCare clinic Patient Management system Presentation</dc:title>
  <cp:lastModifiedBy>Rachita Shah</cp:lastModifiedBy>
  <cp:revision>14</cp:revision>
  <dcterms:created xsi:type="dcterms:W3CDTF">2006-08-16T00:00:00Z</dcterms:created>
  <dcterms:modified xsi:type="dcterms:W3CDTF">2024-12-02T22:13:42Z</dcterms:modified>
  <dc:identifier>DAGYAfLNM70</dc:identifier>
</cp:coreProperties>
</file>